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03" r:id="rId2"/>
    <p:sldId id="258" r:id="rId3"/>
    <p:sldId id="292" r:id="rId4"/>
    <p:sldId id="260" r:id="rId5"/>
    <p:sldId id="279" r:id="rId6"/>
    <p:sldId id="257" r:id="rId7"/>
    <p:sldId id="325" r:id="rId8"/>
    <p:sldId id="286" r:id="rId9"/>
    <p:sldId id="306" r:id="rId10"/>
    <p:sldId id="307" r:id="rId11"/>
    <p:sldId id="305" r:id="rId12"/>
    <p:sldId id="263" r:id="rId13"/>
    <p:sldId id="304" r:id="rId14"/>
    <p:sldId id="308" r:id="rId15"/>
    <p:sldId id="309" r:id="rId16"/>
    <p:sldId id="333" r:id="rId17"/>
    <p:sldId id="262" r:id="rId18"/>
    <p:sldId id="264" r:id="rId19"/>
    <p:sldId id="316" r:id="rId20"/>
    <p:sldId id="291" r:id="rId21"/>
    <p:sldId id="281" r:id="rId22"/>
    <p:sldId id="313" r:id="rId23"/>
    <p:sldId id="318" r:id="rId24"/>
    <p:sldId id="319" r:id="rId25"/>
    <p:sldId id="310" r:id="rId26"/>
    <p:sldId id="311" r:id="rId27"/>
    <p:sldId id="312" r:id="rId28"/>
    <p:sldId id="323" r:id="rId29"/>
    <p:sldId id="326" r:id="rId30"/>
    <p:sldId id="265" r:id="rId31"/>
    <p:sldId id="320" r:id="rId32"/>
    <p:sldId id="321" r:id="rId33"/>
    <p:sldId id="322" r:id="rId34"/>
    <p:sldId id="314" r:id="rId35"/>
    <p:sldId id="293" r:id="rId36"/>
    <p:sldId id="294" r:id="rId37"/>
    <p:sldId id="334" r:id="rId38"/>
    <p:sldId id="328" r:id="rId39"/>
    <p:sldId id="347" r:id="rId40"/>
    <p:sldId id="345" r:id="rId41"/>
    <p:sldId id="329" r:id="rId42"/>
    <p:sldId id="340" r:id="rId43"/>
    <p:sldId id="344" r:id="rId44"/>
    <p:sldId id="339" r:id="rId45"/>
    <p:sldId id="341" r:id="rId46"/>
    <p:sldId id="342" r:id="rId47"/>
    <p:sldId id="350" r:id="rId48"/>
    <p:sldId id="352" r:id="rId49"/>
    <p:sldId id="336" r:id="rId50"/>
    <p:sldId id="353" r:id="rId51"/>
    <p:sldId id="349" r:id="rId52"/>
    <p:sldId id="296" r:id="rId53"/>
    <p:sldId id="295" r:id="rId54"/>
    <p:sldId id="351" r:id="rId55"/>
    <p:sldId id="297" r:id="rId56"/>
    <p:sldId id="298" r:id="rId57"/>
    <p:sldId id="299" r:id="rId58"/>
    <p:sldId id="300" r:id="rId59"/>
    <p:sldId id="275" r:id="rId60"/>
    <p:sldId id="276" r:id="rId61"/>
    <p:sldId id="290" r:id="rId62"/>
    <p:sldId id="278" r:id="rId63"/>
    <p:sldId id="280" r:id="rId64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D989CBF5-D684-4CED-A6E9-5CDA4AC5DA15}">
          <p14:sldIdLst>
            <p14:sldId id="303"/>
            <p14:sldId id="258"/>
            <p14:sldId id="292"/>
            <p14:sldId id="260"/>
            <p14:sldId id="279"/>
            <p14:sldId id="257"/>
          </p14:sldIdLst>
        </p14:section>
        <p14:section name="프로젝트 개요" id="{EEC1B39F-2A2C-454E-AD33-CBE6958F018C}">
          <p14:sldIdLst>
            <p14:sldId id="325"/>
            <p14:sldId id="286"/>
            <p14:sldId id="306"/>
            <p14:sldId id="307"/>
            <p14:sldId id="305"/>
            <p14:sldId id="263"/>
            <p14:sldId id="304"/>
            <p14:sldId id="308"/>
            <p14:sldId id="309"/>
          </p14:sldIdLst>
        </p14:section>
        <p14:section name="거시경제분석" id="{77E31A03-D5AD-42DD-8E74-0069D35C1FB2}">
          <p14:sldIdLst>
            <p14:sldId id="333"/>
            <p14:sldId id="262"/>
            <p14:sldId id="264"/>
            <p14:sldId id="316"/>
            <p14:sldId id="291"/>
            <p14:sldId id="281"/>
            <p14:sldId id="313"/>
            <p14:sldId id="318"/>
            <p14:sldId id="319"/>
            <p14:sldId id="310"/>
          </p14:sldIdLst>
        </p14:section>
        <p14:section name="시그널" id="{CA55B913-EB79-4184-A461-C3BAB8F5C14D}">
          <p14:sldIdLst>
            <p14:sldId id="311"/>
            <p14:sldId id="312"/>
            <p14:sldId id="323"/>
            <p14:sldId id="326"/>
            <p14:sldId id="265"/>
            <p14:sldId id="320"/>
            <p14:sldId id="321"/>
            <p14:sldId id="322"/>
            <p14:sldId id="314"/>
            <p14:sldId id="293"/>
            <p14:sldId id="294"/>
          </p14:sldIdLst>
        </p14:section>
        <p14:section name="주식투자전략" id="{594324B4-2AB8-4C27-98FD-D35E45EE8288}">
          <p14:sldIdLst>
            <p14:sldId id="334"/>
            <p14:sldId id="328"/>
            <p14:sldId id="347"/>
          </p14:sldIdLst>
        </p14:section>
        <p14:section name="3대 거장이 선정한 지표들을 가지고 새로운 기법을 만들어내었다." id="{3D7B2A0B-5610-4C41-A568-C1842DD2AA83}">
          <p14:sldIdLst>
            <p14:sldId id="345"/>
            <p14:sldId id="329"/>
            <p14:sldId id="340"/>
            <p14:sldId id="344"/>
            <p14:sldId id="339"/>
            <p14:sldId id="341"/>
            <p14:sldId id="342"/>
          </p14:sldIdLst>
        </p14:section>
        <p14:section name="선정된 10가지 기법을 코스피 종목에 맞게 최적" id="{739AC5A1-59A6-48C0-81C7-55C050678650}">
          <p14:sldIdLst>
            <p14:sldId id="350"/>
            <p14:sldId id="352"/>
            <p14:sldId id="336"/>
            <p14:sldId id="353"/>
            <p14:sldId id="349"/>
            <p14:sldId id="296"/>
            <p14:sldId id="295"/>
            <p14:sldId id="351"/>
            <p14:sldId id="297"/>
            <p14:sldId id="298"/>
            <p14:sldId id="299"/>
            <p14:sldId id="300"/>
          </p14:sldIdLst>
        </p14:section>
        <p14:section name="모델링 과정" id="{185D1D64-D67D-401F-9AA9-414F978C21F8}">
          <p14:sldIdLst>
            <p14:sldId id="275"/>
            <p14:sldId id="276"/>
            <p14:sldId id="290"/>
          </p14:sldIdLst>
        </p14:section>
        <p14:section name="웹서비스 구현" id="{0FE4A43A-4A60-446C-94C2-B05453D1BE17}">
          <p14:sldIdLst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2MGJakXWZbfboK6+8Ebx3oHtb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5133C"/>
    <a:srgbClr val="C5C3B5"/>
    <a:srgbClr val="F2EFDE"/>
    <a:srgbClr val="E1E1E1"/>
    <a:srgbClr val="4D4C7D"/>
    <a:srgbClr val="3BACB6"/>
    <a:srgbClr val="4E9F3D"/>
    <a:srgbClr val="FF7700"/>
    <a:srgbClr val="92B4EC"/>
    <a:srgbClr val="EFD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1688" autoAdjust="0"/>
  </p:normalViewPr>
  <p:slideViewPr>
    <p:cSldViewPr snapToGrid="0">
      <p:cViewPr varScale="1">
        <p:scale>
          <a:sx n="52" d="100"/>
          <a:sy n="52" d="100"/>
        </p:scale>
        <p:origin x="8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8DC2208-D90D-CCB7-925A-FDF86B207D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B1990A-0FD2-80EE-1B76-06603626C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21779-77F8-486C-BD02-1FB67A8BF842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4BCEC7-C994-FEE0-D77C-18B3EF3AB8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95C66-D0D6-6EAD-7C2B-3996DCEE2D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D119B-B460-4266-857C-B6C429C498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147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74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1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7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59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92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336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340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0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449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17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900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995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75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abfe0b891_0_2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g12abfe0b89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69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646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548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9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703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217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88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de9e02d04_1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g12de9e02d0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2062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cceb433f2_2_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6" name="Google Shape;886;g12cceb433f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0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666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2d733afbcc_1_10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12d733afbcc_1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1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2d733afbcc_1_10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12d733afbcc_1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2079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cceb433f2_2_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6" name="Google Shape;886;g12cceb433f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ccd435c2c_0_3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12ccd435c2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646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ccd435c2c_0_1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1" name="Google Shape;911;g12ccd435c2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2db3c276bc_2_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g12db3c276b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2db3c276bc_2_2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1" name="Google Shape;961;g12db3c276b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db3c276bc_2_5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4" name="Google Shape;974;g12db3c276bc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04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56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38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1.png"/><Relationship Id="rId10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.png"/><Relationship Id="rId7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chosun.com/economy/stock-finance/2021/04/07/63MIQ6TKTFEODCWKAU6T3QLHGU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01C27DC-3AA7-5AFE-2991-781E75C15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0"/>
                </p14:media>
              </p:ext>
            </p:extLst>
          </p:nvPr>
        </p:nvPicPr>
        <p:blipFill>
          <a:blip r:embed="rId5">
            <a:grayscl/>
            <a:lum bright="-20000" contrast="-70000"/>
          </a:blip>
          <a:stretch>
            <a:fillRect/>
          </a:stretch>
        </p:blipFill>
        <p:spPr>
          <a:xfrm>
            <a:off x="0" y="844"/>
            <a:ext cx="18288000" cy="10277057"/>
          </a:xfrm>
          <a:prstGeom prst="rect">
            <a:avLst/>
          </a:prstGeom>
        </p:spPr>
      </p:pic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07EF54F-677B-9816-28BD-F9017E33137C}"/>
              </a:ext>
            </a:extLst>
          </p:cNvPr>
          <p:cNvSpPr/>
          <p:nvPr/>
        </p:nvSpPr>
        <p:spPr>
          <a:xfrm rot="359242" flipH="1">
            <a:off x="-1024783" y="2142316"/>
            <a:ext cx="19088398" cy="7982267"/>
          </a:xfrm>
          <a:prstGeom prst="rtTriangl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F0FA15DD-418F-DEBE-05DA-C81410973669}"/>
              </a:ext>
            </a:extLst>
          </p:cNvPr>
          <p:cNvSpPr/>
          <p:nvPr/>
        </p:nvSpPr>
        <p:spPr>
          <a:xfrm rot="21166902" flipH="1">
            <a:off x="1377752" y="3701289"/>
            <a:ext cx="18234751" cy="7767127"/>
          </a:xfrm>
          <a:prstGeom prst="rtTriangl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034305C4-6378-12B1-09C0-01ACCF2BDE21}"/>
              </a:ext>
            </a:extLst>
          </p:cNvPr>
          <p:cNvSpPr/>
          <p:nvPr/>
        </p:nvSpPr>
        <p:spPr>
          <a:xfrm flipH="1">
            <a:off x="-800398" y="3078865"/>
            <a:ext cx="19088398" cy="7982267"/>
          </a:xfrm>
          <a:prstGeom prst="rtTriangle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9B3EA9-FF7C-0914-A9E5-89CB790C31EA}"/>
              </a:ext>
            </a:extLst>
          </p:cNvPr>
          <p:cNvGrpSpPr/>
          <p:nvPr/>
        </p:nvGrpSpPr>
        <p:grpSpPr>
          <a:xfrm>
            <a:off x="15994853" y="692377"/>
            <a:ext cx="804488" cy="573715"/>
            <a:chOff x="-1907419" y="3283365"/>
            <a:chExt cx="2054309" cy="14288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82A5DF-8A57-1EE3-7526-BA3DD82020E2}"/>
                </a:ext>
              </a:extLst>
            </p:cNvPr>
            <p:cNvGrpSpPr/>
            <p:nvPr/>
          </p:nvGrpSpPr>
          <p:grpSpPr>
            <a:xfrm>
              <a:off x="-1907419" y="3596640"/>
              <a:ext cx="1165378" cy="1115585"/>
              <a:chOff x="-1907419" y="3596640"/>
              <a:chExt cx="1165378" cy="1115585"/>
            </a:xfrm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4BC51FB4-59FE-2802-0C67-C4D7686BB9B0}"/>
                  </a:ext>
                </a:extLst>
              </p:cNvPr>
              <p:cNvSpPr/>
              <p:nvPr/>
            </p:nvSpPr>
            <p:spPr>
              <a:xfrm rot="5400000">
                <a:off x="-1877447" y="3751073"/>
                <a:ext cx="1097280" cy="825023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688E8F57-ED6B-323A-53D4-4758E31B38E9}"/>
                  </a:ext>
                </a:extLst>
              </p:cNvPr>
              <p:cNvSpPr/>
              <p:nvPr/>
            </p:nvSpPr>
            <p:spPr>
              <a:xfrm rot="5400000">
                <a:off x="-1818749" y="3674069"/>
                <a:ext cx="563880" cy="409022"/>
              </a:xfrm>
              <a:prstGeom prst="parallelogram">
                <a:avLst/>
              </a:prstGeom>
              <a:solidFill>
                <a:srgbClr val="FC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626F41-2188-0528-0682-7FAADBAB5228}"/>
                  </a:ext>
                </a:extLst>
              </p:cNvPr>
              <p:cNvSpPr txBox="1"/>
              <p:nvPr/>
            </p:nvSpPr>
            <p:spPr>
              <a:xfrm rot="749896">
                <a:off x="-1596904" y="4270020"/>
                <a:ext cx="854863" cy="3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dirty="0">
                    <a:solidFill>
                      <a:schemeClr val="bg1"/>
                    </a:solidFill>
                    <a:latin typeface="Montserrat ExtraBold" pitchFamily="2" charset="0"/>
                  </a:rPr>
                  <a:t>Enter</a:t>
                </a:r>
                <a:endParaRPr lang="ko-KR" altLang="en-US" sz="800" dirty="0">
                  <a:solidFill>
                    <a:schemeClr val="bg1"/>
                  </a:solidFill>
                  <a:latin typeface="Montserrat ExtraBold" pitchFamily="2" charset="0"/>
                </a:endParaRPr>
              </a:p>
            </p:txBody>
          </p:sp>
          <p:sp>
            <p:nvSpPr>
              <p:cNvPr id="7" name="화살표: 위로 굽음 6">
                <a:extLst>
                  <a:ext uri="{FF2B5EF4-FFF2-40B4-BE49-F238E27FC236}">
                    <a16:creationId xmlns:a16="http://schemas.microsoft.com/office/drawing/2014/main" id="{246FD369-2D08-1B8B-CAE9-6BD4001492E9}"/>
                  </a:ext>
                </a:extLst>
              </p:cNvPr>
              <p:cNvSpPr/>
              <p:nvPr/>
            </p:nvSpPr>
            <p:spPr>
              <a:xfrm rot="17007722" flipH="1">
                <a:off x="-1637684" y="4279775"/>
                <a:ext cx="118989" cy="207630"/>
              </a:xfrm>
              <a:prstGeom prst="bentUpArrow">
                <a:avLst>
                  <a:gd name="adj1" fmla="val 11565"/>
                  <a:gd name="adj2" fmla="val 23081"/>
                  <a:gd name="adj3" fmla="val 25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A3F062-3D12-55B3-4931-595A0FD5C364}"/>
                  </a:ext>
                </a:extLst>
              </p:cNvPr>
              <p:cNvSpPr txBox="1"/>
              <p:nvPr/>
            </p:nvSpPr>
            <p:spPr>
              <a:xfrm rot="797910">
                <a:off x="-1907419" y="3679968"/>
                <a:ext cx="854863" cy="3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ExtraBold" pitchFamily="2" charset="0"/>
                  </a:rPr>
                  <a:t>Ctrl</a:t>
                </a:r>
                <a:endPara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ExtraBold" pitchFamily="2" charset="0"/>
                </a:endParaRPr>
              </a:p>
            </p:txBody>
          </p:sp>
        </p:grp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311DA68E-840D-3A4D-C782-4D639A852A43}"/>
                </a:ext>
              </a:extLst>
            </p:cNvPr>
            <p:cNvSpPr/>
            <p:nvPr/>
          </p:nvSpPr>
          <p:spPr>
            <a:xfrm rot="20700000">
              <a:off x="-958185" y="3741260"/>
              <a:ext cx="1105075" cy="838519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CA7F2F67-D3BC-C011-AA7E-1B7FA9A82B6F}"/>
                </a:ext>
              </a:extLst>
            </p:cNvPr>
            <p:cNvSpPr/>
            <p:nvPr/>
          </p:nvSpPr>
          <p:spPr>
            <a:xfrm>
              <a:off x="-1748318" y="3283365"/>
              <a:ext cx="1767007" cy="466211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Google Shape;103;p2">
            <a:extLst>
              <a:ext uri="{FF2B5EF4-FFF2-40B4-BE49-F238E27FC236}">
                <a16:creationId xmlns:a16="http://schemas.microsoft.com/office/drawing/2014/main" id="{247B6E86-3776-D1A7-9FFD-E9FCE5F2D830}"/>
              </a:ext>
            </a:extLst>
          </p:cNvPr>
          <p:cNvSpPr txBox="1"/>
          <p:nvPr/>
        </p:nvSpPr>
        <p:spPr>
          <a:xfrm>
            <a:off x="15613611" y="1310485"/>
            <a:ext cx="15790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</a:rPr>
              <a:t>trl</a:t>
            </a:r>
            <a:r>
              <a:rPr lang="en-US" sz="2000" b="1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Enter</a:t>
            </a:r>
            <a:endParaRPr dirty="0">
              <a:solidFill>
                <a:srgbClr val="FCFDFD"/>
              </a:solidFill>
              <a:latin typeface="Montserrat ExtraBold" pitchFamily="2" charset="0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2B331-1F61-1926-123E-150681E916DE}"/>
              </a:ext>
            </a:extLst>
          </p:cNvPr>
          <p:cNvSpPr txBox="1"/>
          <p:nvPr/>
        </p:nvSpPr>
        <p:spPr>
          <a:xfrm rot="1850085">
            <a:off x="5904047" y="4758256"/>
            <a:ext cx="6286500" cy="1938992"/>
          </a:xfrm>
          <a:prstGeom prst="rect">
            <a:avLst/>
          </a:prstGeom>
          <a:noFill/>
          <a:effectLst>
            <a:outerShdw blurRad="152400" dir="5400000" sx="47000" sy="47000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altLang="ko-KR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rgbClr val="000000"/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chemeClr val="bg1">
                      <a:lumMod val="95000"/>
                    </a:scheme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찾아주는</a:t>
            </a:r>
          </a:p>
          <a:p>
            <a:r>
              <a:rPr lang="ko-KR" altLang="en-US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chemeClr val="bg1">
                      <a:lumMod val="95000"/>
                    </a:scheme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자산 포트폴리오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A9249-E849-9419-5939-74DAE7C94041}"/>
              </a:ext>
            </a:extLst>
          </p:cNvPr>
          <p:cNvSpPr txBox="1"/>
          <p:nvPr/>
        </p:nvSpPr>
        <p:spPr>
          <a:xfrm rot="1927407" flipH="1">
            <a:off x="6736878" y="3593216"/>
            <a:ext cx="1137268" cy="1015663"/>
          </a:xfrm>
          <a:prstGeom prst="rect">
            <a:avLst/>
          </a:prstGeom>
          <a:noFill/>
          <a:effectLst>
            <a:outerShdw blurRad="152400" dir="5400000" sx="47000" sy="47000" rotWithShape="0">
              <a:prstClr val="black">
                <a:alpha val="0"/>
              </a:prstClr>
            </a:outerShdw>
          </a:effectLst>
          <a:scene3d>
            <a:camera prst="orthographicFront">
              <a:rot lat="10800000" lon="21594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0800000" lon="21594000" rev="0"/>
              </a:camera>
              <a:lightRig rig="threePt" dir="t"/>
            </a:scene3d>
            <a:sp3d prstMaterial="matte"/>
          </a:bodyPr>
          <a:lstStyle/>
          <a:p>
            <a:r>
              <a:rPr lang="en-US" altLang="ko-KR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rgbClr val="FECE00"/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IA</a:t>
            </a:r>
            <a:endParaRPr lang="ko-KR" altLang="en-US" sz="6000" dirty="0">
              <a:solidFill>
                <a:schemeClr val="tx1"/>
              </a:solidFill>
              <a:effectLst>
                <a:outerShdw dist="2540000" dir="16200000" sx="110000" sy="110000" kx="-1800000" algn="bl" rotWithShape="0">
                  <a:srgbClr val="FECE00"/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2791-3876-E8A0-B1A8-7B12C40BFC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662" y="692377"/>
            <a:ext cx="799557" cy="799557"/>
          </a:xfrm>
          <a:prstGeom prst="rect">
            <a:avLst/>
          </a:prstGeom>
          <a:scene3d>
            <a:camera prst="orthographicFront">
              <a:rot lat="0" lon="19800000" rev="0"/>
            </a:camera>
            <a:lightRig rig="threePt" dir="t"/>
          </a:scene3d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1C0C432-ECD0-AFDC-80B9-9A049A64A04A}"/>
              </a:ext>
            </a:extLst>
          </p:cNvPr>
          <p:cNvGrpSpPr/>
          <p:nvPr/>
        </p:nvGrpSpPr>
        <p:grpSpPr>
          <a:xfrm>
            <a:off x="-124058" y="-316264"/>
            <a:ext cx="12717119" cy="11185591"/>
            <a:chOff x="-944670" y="-977133"/>
            <a:chExt cx="13904448" cy="12229929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7" cstate="email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944670" y="-977133"/>
              <a:ext cx="13904448" cy="12229929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87755" y="-740134"/>
              <a:ext cx="8086513" cy="50673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1"/>
            <p:cNvGrpSpPr/>
            <p:nvPr/>
          </p:nvGrpSpPr>
          <p:grpSpPr>
            <a:xfrm>
              <a:off x="1612879" y="2870086"/>
              <a:ext cx="6261924" cy="3277010"/>
              <a:chOff x="1612879" y="2870086"/>
              <a:chExt cx="6261924" cy="3277010"/>
            </a:xfrm>
          </p:grpSpPr>
          <p:pic>
            <p:nvPicPr>
              <p:cNvPr id="88" name="Google Shape;88;p1"/>
              <p:cNvPicPr preferRelativeResize="0"/>
              <p:nvPr/>
            </p:nvPicPr>
            <p:blipFill rotWithShape="1">
              <a:blip r:embed="rId10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12879" y="2870086"/>
                <a:ext cx="4508890" cy="20157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"/>
              <p:cNvPicPr preferRelativeResize="0"/>
              <p:nvPr/>
            </p:nvPicPr>
            <p:blipFill rotWithShape="1">
              <a:blip r:embed="rId11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06743" y="4971679"/>
                <a:ext cx="1968060" cy="1175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793FC471-A446-1F8F-6B45-3407EBBAE3D8}"/>
              </a:ext>
            </a:extLst>
          </p:cNvPr>
          <p:cNvSpPr/>
          <p:nvPr/>
        </p:nvSpPr>
        <p:spPr>
          <a:xfrm rot="20707875" flipH="1">
            <a:off x="2107464" y="4793284"/>
            <a:ext cx="18234751" cy="7767127"/>
          </a:xfrm>
          <a:prstGeom prst="rtTriangle">
            <a:avLst/>
          </a:prstGeom>
          <a:solidFill>
            <a:schemeClr val="tx1">
              <a:lumMod val="75000"/>
              <a:lumOff val="25000"/>
              <a:alpha val="34000"/>
            </a:schemeClr>
          </a:solidFill>
          <a:ln>
            <a:noFill/>
          </a:ln>
          <a:effectLst>
            <a:outerShdw dist="38100" dir="11640000" sx="97000" sy="97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71FD10-E27C-C9B4-BFA8-6A2544897C54}"/>
              </a:ext>
            </a:extLst>
          </p:cNvPr>
          <p:cNvSpPr txBox="1"/>
          <p:nvPr/>
        </p:nvSpPr>
        <p:spPr>
          <a:xfrm>
            <a:off x="9533964" y="8509717"/>
            <a:ext cx="9044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활용한</a:t>
            </a:r>
            <a:endParaRPr lang="en-US" altLang="ko-KR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최적 포트폴리오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3314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5"/>
    </mc:Choice>
    <mc:Fallback xmlns="">
      <p:transition spd="slow" advTm="1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막힌 원호 57">
            <a:extLst>
              <a:ext uri="{FF2B5EF4-FFF2-40B4-BE49-F238E27FC236}">
                <a16:creationId xmlns:a16="http://schemas.microsoft.com/office/drawing/2014/main" id="{7867E4E3-6C1A-6593-3433-D621DFD31252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C8DC4-0C64-4704-42F5-73BA65F39252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450615-1CF6-F99B-9850-12530EDCF9C2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26D56916-C313-48C9-0A12-7E96411CAE5B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509AE435-61DC-C7DD-9CE0-6DA57C3AB1E7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D6BAFEC8-A475-62C5-890C-160039344C1F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1D0EB62E-E8F1-26D9-DF37-E92B1C794B59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401C50CC-EB39-AD20-CE72-8E7B2E1C970C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89D19542-094B-5022-F116-CD23F42FF13D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ABE752A-B1BF-66D9-6A2C-F6B8B2EDA211}"/>
              </a:ext>
            </a:extLst>
          </p:cNvPr>
          <p:cNvGrpSpPr/>
          <p:nvPr/>
        </p:nvGrpSpPr>
        <p:grpSpPr>
          <a:xfrm>
            <a:off x="4632026" y="1848493"/>
            <a:ext cx="9023949" cy="771238"/>
            <a:chOff x="6023085" y="1903008"/>
            <a:chExt cx="5915603" cy="77123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C03715-58F5-FF0B-C63C-01B20B6A7B15}"/>
                </a:ext>
              </a:extLst>
            </p:cNvPr>
            <p:cNvSpPr txBox="1"/>
            <p:nvPr/>
          </p:nvSpPr>
          <p:spPr>
            <a:xfrm>
              <a:off x="6422834" y="1995342"/>
              <a:ext cx="4896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아직 </a:t>
              </a:r>
              <a:r>
                <a:rPr lang="ko-KR" altLang="en-US" sz="3200" b="1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로보어드바이저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펀드의 </a:t>
              </a:r>
              <a:r>
                <a:rPr lang="ko-KR" altLang="en-US" sz="3200" b="1" dirty="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갈 길은 멀다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28890F-9107-2653-027C-C6CEFD2448D2}"/>
                </a:ext>
              </a:extLst>
            </p:cNvPr>
            <p:cNvSpPr txBox="1"/>
            <p:nvPr/>
          </p:nvSpPr>
          <p:spPr>
            <a:xfrm>
              <a:off x="6023085" y="1904805"/>
              <a:ext cx="4627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5C97FC-3013-B150-1249-BE6167F34A64}"/>
                </a:ext>
              </a:extLst>
            </p:cNvPr>
            <p:cNvSpPr txBox="1"/>
            <p:nvPr/>
          </p:nvSpPr>
          <p:spPr>
            <a:xfrm>
              <a:off x="11405288" y="1903008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F37F21-9A37-69D0-31ED-4144D4BD2D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963" y="3298636"/>
            <a:ext cx="4959319" cy="5976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4DDA921-4AA5-BB0C-9623-22443A940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427" y="3298636"/>
            <a:ext cx="9543529" cy="5627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DC33C69E-68DC-464E-370B-16FE3EEAA412}"/>
              </a:ext>
            </a:extLst>
          </p:cNvPr>
          <p:cNvSpPr/>
          <p:nvPr/>
        </p:nvSpPr>
        <p:spPr>
          <a:xfrm>
            <a:off x="14926235" y="4612341"/>
            <a:ext cx="2004721" cy="28238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75DFD5CC-C0E2-1651-A342-020BD50CAF8B}"/>
              </a:ext>
            </a:extLst>
          </p:cNvPr>
          <p:cNvSpPr/>
          <p:nvPr/>
        </p:nvSpPr>
        <p:spPr>
          <a:xfrm>
            <a:off x="14926235" y="6487037"/>
            <a:ext cx="2004721" cy="1379492"/>
          </a:xfrm>
          <a:prstGeom prst="frame">
            <a:avLst>
              <a:gd name="adj1" fmla="val 33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985DEB88-9338-940F-7F05-C526A2E833D9}"/>
              </a:ext>
            </a:extLst>
          </p:cNvPr>
          <p:cNvSpPr/>
          <p:nvPr/>
        </p:nvSpPr>
        <p:spPr>
          <a:xfrm>
            <a:off x="14926234" y="8114132"/>
            <a:ext cx="2004721" cy="28238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848B8ACA-37DE-35B4-C4ED-227A5D8DD065}"/>
              </a:ext>
            </a:extLst>
          </p:cNvPr>
          <p:cNvSpPr/>
          <p:nvPr/>
        </p:nvSpPr>
        <p:spPr>
          <a:xfrm>
            <a:off x="4495800" y="4114800"/>
            <a:ext cx="2147482" cy="4811711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6928BB19-08A1-3E95-87A9-7DB05CCFD841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BF893-8ACD-9AEA-CA46-AD508FDDE047}"/>
              </a:ext>
            </a:extLst>
          </p:cNvPr>
          <p:cNvGrpSpPr/>
          <p:nvPr/>
        </p:nvGrpSpPr>
        <p:grpSpPr>
          <a:xfrm>
            <a:off x="4855438" y="1654238"/>
            <a:ext cx="9790370" cy="1077218"/>
            <a:chOff x="2062242" y="2796612"/>
            <a:chExt cx="7043002" cy="19843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7EAD46-5A69-9693-1B67-675464725090}"/>
                </a:ext>
              </a:extLst>
            </p:cNvPr>
            <p:cNvSpPr txBox="1"/>
            <p:nvPr/>
          </p:nvSpPr>
          <p:spPr>
            <a:xfrm>
              <a:off x="2190984" y="2796612"/>
              <a:ext cx="6456854" cy="1984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주가 하락장에서 정보의 비대칭성으로 인한 </a:t>
              </a:r>
              <a:endPara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개인투자자의 큰 손실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 야기되는 현실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08F3ED-52F7-8183-0F1B-4DA6E41703CE}"/>
                </a:ext>
              </a:extLst>
            </p:cNvPr>
            <p:cNvSpPr txBox="1"/>
            <p:nvPr/>
          </p:nvSpPr>
          <p:spPr>
            <a:xfrm>
              <a:off x="2062242" y="3019347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79195F-12CB-3176-45B6-0FC3DBDCC011}"/>
                </a:ext>
              </a:extLst>
            </p:cNvPr>
            <p:cNvSpPr txBox="1"/>
            <p:nvPr/>
          </p:nvSpPr>
          <p:spPr>
            <a:xfrm>
              <a:off x="8571844" y="3019347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FADAE97-9DFD-A495-D52F-A0215C6C5545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1055B22-D217-BD6E-EDF7-C4F27191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01" y="2882060"/>
            <a:ext cx="7256210" cy="6439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09739A-1B2D-AA24-9132-8EA4799CDF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7648" y="2882060"/>
            <a:ext cx="5012381" cy="7059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2EC94D-EECD-48C6-487A-6F94DE1E8F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566" y="4019455"/>
            <a:ext cx="3981028" cy="4785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079D628-77A6-D34F-8E1A-F2E3DC250C51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14C4B8B4-C8DC-307D-EB8D-867828FB1B33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9C3DFAEA-B3B9-A211-323B-73C79275E39A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A27639E1-2656-90B2-7F27-9DC750CF9256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E3DE0498-CBA3-81D4-450A-5BCA26478822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연결자 58">
              <a:extLst>
                <a:ext uri="{FF2B5EF4-FFF2-40B4-BE49-F238E27FC236}">
                  <a16:creationId xmlns:a16="http://schemas.microsoft.com/office/drawing/2014/main" id="{D2CB18A2-EA52-7F6A-9726-4ECAA93CCD52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FD89AC1E-27F2-6923-A555-DBE560F78214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3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1A4D96-FCB6-B778-D999-33BC05CD2CDB}"/>
              </a:ext>
            </a:extLst>
          </p:cNvPr>
          <p:cNvSpPr/>
          <p:nvPr/>
        </p:nvSpPr>
        <p:spPr>
          <a:xfrm>
            <a:off x="8457871" y="3085441"/>
            <a:ext cx="8629441" cy="6132095"/>
          </a:xfrm>
          <a:prstGeom prst="rect">
            <a:avLst/>
          </a:prstGeom>
          <a:solidFill>
            <a:srgbClr val="FCFD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5A90BC-0C74-E541-EA27-FB12F86E379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8EEB8-9286-8C77-196D-E1A469DB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688" y="2997945"/>
            <a:ext cx="7097266" cy="629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E42DF868-09FF-9887-67A9-498133728D98}"/>
              </a:ext>
            </a:extLst>
          </p:cNvPr>
          <p:cNvSpPr/>
          <p:nvPr/>
        </p:nvSpPr>
        <p:spPr>
          <a:xfrm rot="18024803">
            <a:off x="13954530" y="4918567"/>
            <a:ext cx="1209638" cy="1209638"/>
          </a:xfrm>
          <a:prstGeom prst="blockArc">
            <a:avLst>
              <a:gd name="adj1" fmla="val 10800000"/>
              <a:gd name="adj2" fmla="val 16567606"/>
              <a:gd name="adj3" fmla="val 12018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막힌 원호 44">
            <a:extLst>
              <a:ext uri="{FF2B5EF4-FFF2-40B4-BE49-F238E27FC236}">
                <a16:creationId xmlns:a16="http://schemas.microsoft.com/office/drawing/2014/main" id="{6677F19E-456D-F41A-74BE-56F233BAB233}"/>
              </a:ext>
            </a:extLst>
          </p:cNvPr>
          <p:cNvSpPr/>
          <p:nvPr/>
        </p:nvSpPr>
        <p:spPr>
          <a:xfrm rot="18024803">
            <a:off x="13637513" y="5186764"/>
            <a:ext cx="873157" cy="873157"/>
          </a:xfrm>
          <a:prstGeom prst="blockArc">
            <a:avLst>
              <a:gd name="adj1" fmla="val 10800000"/>
              <a:gd name="adj2" fmla="val 16567606"/>
              <a:gd name="adj3" fmla="val 12018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물결 31">
            <a:extLst>
              <a:ext uri="{FF2B5EF4-FFF2-40B4-BE49-F238E27FC236}">
                <a16:creationId xmlns:a16="http://schemas.microsoft.com/office/drawing/2014/main" id="{5A3F0F95-EE4F-0061-49DB-1C676FEC0016}"/>
              </a:ext>
            </a:extLst>
          </p:cNvPr>
          <p:cNvSpPr/>
          <p:nvPr/>
        </p:nvSpPr>
        <p:spPr>
          <a:xfrm>
            <a:off x="8457871" y="3085442"/>
            <a:ext cx="4434873" cy="3532634"/>
          </a:xfrm>
          <a:prstGeom prst="wave">
            <a:avLst>
              <a:gd name="adj1" fmla="val 7323"/>
              <a:gd name="adj2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4DBB2-C235-02D6-3A18-BCDF770A4DC9}"/>
              </a:ext>
            </a:extLst>
          </p:cNvPr>
          <p:cNvSpPr txBox="1"/>
          <p:nvPr/>
        </p:nvSpPr>
        <p:spPr>
          <a:xfrm>
            <a:off x="8720023" y="8312753"/>
            <a:ext cx="574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</a:t>
            </a:r>
            <a:r>
              <a:rPr lang="en-US" altLang="ko-KR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 연방준비제도 의장</a:t>
            </a:r>
            <a:b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2000" b="1" dirty="0">
                <a:solidFill>
                  <a:srgbClr val="EEB5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Jerome Hayden Powell</a:t>
            </a:r>
            <a:endParaRPr lang="ko-KR" altLang="en-US" sz="3600" b="1" dirty="0">
              <a:solidFill>
                <a:srgbClr val="EEB5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EB445F-863E-0DFD-8212-1CAAD033DB42}"/>
              </a:ext>
            </a:extLst>
          </p:cNvPr>
          <p:cNvSpPr txBox="1"/>
          <p:nvPr/>
        </p:nvSpPr>
        <p:spPr>
          <a:xfrm rot="20758498">
            <a:off x="14452048" y="4666445"/>
            <a:ext cx="3497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금리 오르니까</a:t>
            </a:r>
            <a:r>
              <a:rPr lang="en-US" altLang="ko-KR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채권사세요</a:t>
            </a:r>
            <a:r>
              <a:rPr lang="en-US" altLang="ko-KR" sz="28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58BD6A-8210-39C5-6642-2030AD9F8A3D}"/>
              </a:ext>
            </a:extLst>
          </p:cNvPr>
          <p:cNvGrpSpPr/>
          <p:nvPr/>
        </p:nvGrpSpPr>
        <p:grpSpPr>
          <a:xfrm>
            <a:off x="3387001" y="1894611"/>
            <a:ext cx="12742182" cy="769441"/>
            <a:chOff x="4479470" y="1879371"/>
            <a:chExt cx="10929855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A497E3-1A01-58A8-CC2D-A1411D2FE343}"/>
                </a:ext>
              </a:extLst>
            </p:cNvPr>
            <p:cNvSpPr txBox="1"/>
            <p:nvPr/>
          </p:nvSpPr>
          <p:spPr>
            <a:xfrm>
              <a:off x="4975688" y="1972891"/>
              <a:ext cx="104336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미국 연준의 </a:t>
              </a:r>
              <a:r>
                <a:rPr lang="ko-KR" altLang="en-US" sz="32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금리인상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따른 주식        채권투자의 필요성 설명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892F42-BE1C-CA4B-A475-4920961ED481}"/>
                </a:ext>
              </a:extLst>
            </p:cNvPr>
            <p:cNvSpPr txBox="1"/>
            <p:nvPr/>
          </p:nvSpPr>
          <p:spPr>
            <a:xfrm>
              <a:off x="4479470" y="1879371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555266-241E-9D88-D864-8B29AB2F8DAB}"/>
                </a:ext>
              </a:extLst>
            </p:cNvPr>
            <p:cNvSpPr txBox="1"/>
            <p:nvPr/>
          </p:nvSpPr>
          <p:spPr>
            <a:xfrm>
              <a:off x="14845254" y="1879371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4C092C6-0007-E7F2-ED50-8AD25996C65F}"/>
              </a:ext>
            </a:extLst>
          </p:cNvPr>
          <p:cNvCxnSpPr>
            <a:cxnSpLocks/>
          </p:cNvCxnSpPr>
          <p:nvPr/>
        </p:nvCxnSpPr>
        <p:spPr>
          <a:xfrm>
            <a:off x="10180320" y="2240280"/>
            <a:ext cx="57912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1D5BB3-D747-7A55-0268-646298BE4E2F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62" name="순서도: 연결자 61">
              <a:extLst>
                <a:ext uri="{FF2B5EF4-FFF2-40B4-BE49-F238E27FC236}">
                  <a16:creationId xmlns:a16="http://schemas.microsoft.com/office/drawing/2014/main" id="{5D5E0515-F271-C1F1-AAF5-FAB9A08A314C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08B06564-6534-76AC-C3CF-9AFFCA5FE8A8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C1DC9460-DDC8-1D9C-18C0-FA59131B9317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순서도: 연결자 66">
              <a:extLst>
                <a:ext uri="{FF2B5EF4-FFF2-40B4-BE49-F238E27FC236}">
                  <a16:creationId xmlns:a16="http://schemas.microsoft.com/office/drawing/2014/main" id="{55184EE9-02FD-68F6-81D5-5892B4DB0750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BC63C479-939B-38DE-D841-B723E93F39C9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C00F6D54-2EA8-400B-D557-E1AA54A8FC6F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막힌 원호 73">
            <a:extLst>
              <a:ext uri="{FF2B5EF4-FFF2-40B4-BE49-F238E27FC236}">
                <a16:creationId xmlns:a16="http://schemas.microsoft.com/office/drawing/2014/main" id="{0737E2EC-87F0-081F-B40C-01869A4E2AB9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6" y="1069463"/>
            <a:ext cx="556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선행연구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A398AE-5954-894B-A408-D6FB6B147868}"/>
              </a:ext>
            </a:extLst>
          </p:cNvPr>
          <p:cNvGrpSpPr/>
          <p:nvPr/>
        </p:nvGrpSpPr>
        <p:grpSpPr>
          <a:xfrm>
            <a:off x="793515" y="2131747"/>
            <a:ext cx="6725085" cy="7126384"/>
            <a:chOff x="519493" y="1934918"/>
            <a:chExt cx="6725085" cy="71263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215BA11-532C-B74F-FA5E-54F62A6CD7E5}"/>
                </a:ext>
              </a:extLst>
            </p:cNvPr>
            <p:cNvGrpSpPr/>
            <p:nvPr/>
          </p:nvGrpSpPr>
          <p:grpSpPr>
            <a:xfrm>
              <a:off x="519493" y="1934918"/>
              <a:ext cx="6725085" cy="7126384"/>
              <a:chOff x="-156739" y="4043630"/>
              <a:chExt cx="7106138" cy="753017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548B826-3A9C-DC3D-7355-6A2993C7667D}"/>
                  </a:ext>
                </a:extLst>
              </p:cNvPr>
              <p:cNvSpPr/>
              <p:nvPr/>
            </p:nvSpPr>
            <p:spPr>
              <a:xfrm>
                <a:off x="-156739" y="4043630"/>
                <a:ext cx="7106138" cy="7530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D8505F9-B1EF-63BC-4DC7-B5B5881E7129}"/>
                  </a:ext>
                </a:extLst>
              </p:cNvPr>
              <p:cNvGrpSpPr/>
              <p:nvPr/>
            </p:nvGrpSpPr>
            <p:grpSpPr>
              <a:xfrm>
                <a:off x="-11305" y="4129989"/>
                <a:ext cx="6801353" cy="7292567"/>
                <a:chOff x="973293" y="2152429"/>
                <a:chExt cx="6801353" cy="7307586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13B42A74-8294-1D80-643C-C5BA4C39CDD8}"/>
                    </a:ext>
                  </a:extLst>
                </p:cNvPr>
                <p:cNvGrpSpPr/>
                <p:nvPr/>
              </p:nvGrpSpPr>
              <p:grpSpPr>
                <a:xfrm>
                  <a:off x="973293" y="4775509"/>
                  <a:ext cx="6801353" cy="4684506"/>
                  <a:chOff x="973293" y="4775509"/>
                  <a:chExt cx="6801353" cy="4684506"/>
                </a:xfrm>
              </p:grpSpPr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BAED23CA-FA50-BC29-7832-A94C69E98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52204" y="4775509"/>
                    <a:ext cx="5456393" cy="662997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 descr="텍스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BE48A5-8E46-DEF9-E017-A0C21066B9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3293" y="5438506"/>
                    <a:ext cx="6801353" cy="40215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그림 2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0D24CFF-39A0-4830-1B38-24DB43656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6868" y="2152429"/>
                  <a:ext cx="3474201" cy="2602515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005C92C-922A-28EC-DE45-BB4FA6864961}"/>
                </a:ext>
              </a:extLst>
            </p:cNvPr>
            <p:cNvSpPr/>
            <p:nvPr/>
          </p:nvSpPr>
          <p:spPr>
            <a:xfrm>
              <a:off x="2905604" y="7476565"/>
              <a:ext cx="1908443" cy="202605"/>
            </a:xfrm>
            <a:prstGeom prst="rect">
              <a:avLst/>
            </a:prstGeom>
            <a:solidFill>
              <a:srgbClr val="EEB5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D0D56A-D1C9-F59D-9152-E70E8DC7C591}"/>
                </a:ext>
              </a:extLst>
            </p:cNvPr>
            <p:cNvSpPr/>
            <p:nvPr/>
          </p:nvSpPr>
          <p:spPr>
            <a:xfrm>
              <a:off x="1471251" y="8642130"/>
              <a:ext cx="2374608" cy="202605"/>
            </a:xfrm>
            <a:prstGeom prst="rect">
              <a:avLst/>
            </a:prstGeom>
            <a:solidFill>
              <a:srgbClr val="EEB5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그림 61" descr="텍스트이(가) 표시된 사진&#10;&#10;자동 생성된 설명">
            <a:extLst>
              <a:ext uri="{FF2B5EF4-FFF2-40B4-BE49-F238E27FC236}">
                <a16:creationId xmlns:a16="http://schemas.microsoft.com/office/drawing/2014/main" id="{0D8CCA6E-112C-8241-E0DD-8E040849B4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602" y="5909671"/>
            <a:ext cx="6623723" cy="3692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0329D-106A-9A44-4FD3-FE89595F3341}"/>
              </a:ext>
            </a:extLst>
          </p:cNvPr>
          <p:cNvSpPr/>
          <p:nvPr/>
        </p:nvSpPr>
        <p:spPr>
          <a:xfrm>
            <a:off x="8940580" y="2031530"/>
            <a:ext cx="2193777" cy="200435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263F170-6003-BBB1-2088-501D7BBA11D9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EB2519F6-668F-56C9-19A9-680463EB74EF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0ED5652C-112D-0284-3177-9DB24E1D4BD9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8150A8F9-A8C6-C33C-4679-38577DD66A41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1DB48EE1-8384-9F7F-E02F-CE583175DFF6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DA9ED776-257B-D9D6-FE55-282585B447EF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순서도: 연결자 72">
              <a:extLst>
                <a:ext uri="{FF2B5EF4-FFF2-40B4-BE49-F238E27FC236}">
                  <a16:creationId xmlns:a16="http://schemas.microsoft.com/office/drawing/2014/main" id="{646B7B31-76A4-FAF6-FD47-1950955CA4A7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B1EC3C3-35F3-4D20-C03A-9F562BD98340}"/>
              </a:ext>
            </a:extLst>
          </p:cNvPr>
          <p:cNvGrpSpPr/>
          <p:nvPr/>
        </p:nvGrpSpPr>
        <p:grpSpPr>
          <a:xfrm>
            <a:off x="5786602" y="901919"/>
            <a:ext cx="6227173" cy="5163421"/>
            <a:chOff x="11704297" y="2152387"/>
            <a:chExt cx="5822963" cy="485353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7AF718-F0CF-E277-44BB-FC3AD8A390CB}"/>
                </a:ext>
              </a:extLst>
            </p:cNvPr>
            <p:cNvSpPr/>
            <p:nvPr/>
          </p:nvSpPr>
          <p:spPr>
            <a:xfrm>
              <a:off x="11704297" y="2152387"/>
              <a:ext cx="5822963" cy="48535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BB01014-AD9E-823A-729F-3DAE80A3A73B}"/>
                </a:ext>
              </a:extLst>
            </p:cNvPr>
            <p:cNvGrpSpPr/>
            <p:nvPr/>
          </p:nvGrpSpPr>
          <p:grpSpPr>
            <a:xfrm>
              <a:off x="11820222" y="2262300"/>
              <a:ext cx="5643949" cy="4554625"/>
              <a:chOff x="10259671" y="847414"/>
              <a:chExt cx="7021988" cy="5666693"/>
            </a:xfrm>
          </p:grpSpPr>
          <p:pic>
            <p:nvPicPr>
              <p:cNvPr id="54" name="그림 5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E5DC99E-4B1C-177D-54F0-51E68C36D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76807" y="847414"/>
                <a:ext cx="7004852" cy="1887462"/>
              </a:xfrm>
              <a:prstGeom prst="rect">
                <a:avLst/>
              </a:prstGeom>
            </p:spPr>
          </p:pic>
          <p:pic>
            <p:nvPicPr>
              <p:cNvPr id="56" name="그림 55" descr="텍스트, 신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13CBAAA-1069-F069-6A06-9A6B5DB639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59671" y="2733469"/>
                <a:ext cx="6892397" cy="3780638"/>
              </a:xfrm>
              <a:prstGeom prst="rect">
                <a:avLst/>
              </a:prstGeom>
            </p:spPr>
          </p:pic>
        </p:grp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89030E4-ADD6-FA4E-9EC6-914687A95C4C}"/>
                </a:ext>
              </a:extLst>
            </p:cNvPr>
            <p:cNvSpPr/>
            <p:nvPr/>
          </p:nvSpPr>
          <p:spPr>
            <a:xfrm>
              <a:off x="14832107" y="6539787"/>
              <a:ext cx="2668260" cy="412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AAAC00-D05B-8895-5FBE-791D8BFC9109}"/>
              </a:ext>
            </a:extLst>
          </p:cNvPr>
          <p:cNvSpPr/>
          <p:nvPr/>
        </p:nvSpPr>
        <p:spPr>
          <a:xfrm>
            <a:off x="6378913" y="5651229"/>
            <a:ext cx="1821716" cy="181735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95ED150-D49C-0440-1BB4-0C32FB2D87F4}"/>
              </a:ext>
            </a:extLst>
          </p:cNvPr>
          <p:cNvGrpSpPr/>
          <p:nvPr/>
        </p:nvGrpSpPr>
        <p:grpSpPr>
          <a:xfrm>
            <a:off x="11134357" y="2472799"/>
            <a:ext cx="6725085" cy="5999191"/>
            <a:chOff x="15345215" y="1394096"/>
            <a:chExt cx="6571920" cy="528102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3EA937B-255B-5A14-C547-9C7F4BA40DB2}"/>
                </a:ext>
              </a:extLst>
            </p:cNvPr>
            <p:cNvSpPr/>
            <p:nvPr/>
          </p:nvSpPr>
          <p:spPr>
            <a:xfrm>
              <a:off x="15345215" y="1394096"/>
              <a:ext cx="6571920" cy="5281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407A389-E7E7-9680-8E2E-FBB9E29F9BA9}"/>
                </a:ext>
              </a:extLst>
            </p:cNvPr>
            <p:cNvGrpSpPr/>
            <p:nvPr/>
          </p:nvGrpSpPr>
          <p:grpSpPr>
            <a:xfrm>
              <a:off x="15345215" y="1394096"/>
              <a:ext cx="6571920" cy="5257345"/>
              <a:chOff x="23673005" y="-341805"/>
              <a:chExt cx="7763254" cy="6210378"/>
            </a:xfrm>
          </p:grpSpPr>
          <p:pic>
            <p:nvPicPr>
              <p:cNvPr id="78" name="그림 7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0ED0AE9-6ED9-9148-2F20-932FD48FDC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673005" y="-341805"/>
                <a:ext cx="7763254" cy="3425384"/>
              </a:xfrm>
              <a:prstGeom prst="rect">
                <a:avLst/>
              </a:prstGeom>
            </p:spPr>
          </p:pic>
          <p:pic>
            <p:nvPicPr>
              <p:cNvPr id="80" name="그림 7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C290B5F-B5EA-ED01-7D0B-33EAF4314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35446" y="3083579"/>
                <a:ext cx="6637567" cy="2784994"/>
              </a:xfrm>
              <a:prstGeom prst="rect">
                <a:avLst/>
              </a:prstGeom>
            </p:spPr>
          </p:pic>
        </p:grp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3E74BF-F945-C306-1DDD-CE1BF12493A8}"/>
              </a:ext>
            </a:extLst>
          </p:cNvPr>
          <p:cNvSpPr/>
          <p:nvPr/>
        </p:nvSpPr>
        <p:spPr>
          <a:xfrm>
            <a:off x="7004246" y="6269825"/>
            <a:ext cx="3209052" cy="266332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C6F33E8-F12B-97FC-ED4B-C55B20FFF966}"/>
              </a:ext>
            </a:extLst>
          </p:cNvPr>
          <p:cNvSpPr/>
          <p:nvPr/>
        </p:nvSpPr>
        <p:spPr>
          <a:xfrm>
            <a:off x="11985015" y="3545160"/>
            <a:ext cx="1852724" cy="312052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61BC880-5F3B-191D-AC84-65BC6EE7EEB1}"/>
              </a:ext>
            </a:extLst>
          </p:cNvPr>
          <p:cNvSpPr/>
          <p:nvPr/>
        </p:nvSpPr>
        <p:spPr>
          <a:xfrm>
            <a:off x="11296884" y="7337744"/>
            <a:ext cx="4019316" cy="280347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068F80-B01B-25ED-5AC4-C231179B3971}"/>
              </a:ext>
            </a:extLst>
          </p:cNvPr>
          <p:cNvSpPr/>
          <p:nvPr/>
        </p:nvSpPr>
        <p:spPr>
          <a:xfrm>
            <a:off x="7456658" y="1176931"/>
            <a:ext cx="2458385" cy="200435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9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38F3088-CE00-DE1E-E673-FB86C307305B}"/>
              </a:ext>
            </a:extLst>
          </p:cNvPr>
          <p:cNvSpPr/>
          <p:nvPr/>
        </p:nvSpPr>
        <p:spPr>
          <a:xfrm>
            <a:off x="11513819" y="7232961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3654F462-8B5F-6523-2271-8339B8B0F813}"/>
              </a:ext>
            </a:extLst>
          </p:cNvPr>
          <p:cNvSpPr/>
          <p:nvPr/>
        </p:nvSpPr>
        <p:spPr>
          <a:xfrm>
            <a:off x="11513819" y="5219052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92F2127-A2B2-6BE1-7BD5-501EDA1AA5C8}"/>
              </a:ext>
            </a:extLst>
          </p:cNvPr>
          <p:cNvSpPr/>
          <p:nvPr/>
        </p:nvSpPr>
        <p:spPr>
          <a:xfrm>
            <a:off x="11513819" y="3276600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2A1D845-78C8-7B04-BBC5-A79DBD75673B}"/>
              </a:ext>
            </a:extLst>
          </p:cNvPr>
          <p:cNvSpPr/>
          <p:nvPr/>
        </p:nvSpPr>
        <p:spPr>
          <a:xfrm>
            <a:off x="847225" y="7232961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C9C7270-45A0-B802-5D0E-EC8286C69A74}"/>
              </a:ext>
            </a:extLst>
          </p:cNvPr>
          <p:cNvSpPr/>
          <p:nvPr/>
        </p:nvSpPr>
        <p:spPr>
          <a:xfrm>
            <a:off x="847225" y="5220624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막힌 원호 73">
            <a:extLst>
              <a:ext uri="{FF2B5EF4-FFF2-40B4-BE49-F238E27FC236}">
                <a16:creationId xmlns:a16="http://schemas.microsoft.com/office/drawing/2014/main" id="{0737E2EC-87F0-081F-B40C-01869A4E2AB9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6" y="1069463"/>
            <a:ext cx="556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본 프로젝트의 차별성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077243A-B556-9F2D-E658-47CA26921FFD}"/>
              </a:ext>
            </a:extLst>
          </p:cNvPr>
          <p:cNvSpPr/>
          <p:nvPr/>
        </p:nvSpPr>
        <p:spPr>
          <a:xfrm>
            <a:off x="7711441" y="3398520"/>
            <a:ext cx="3291840" cy="1432560"/>
          </a:xfrm>
          <a:prstGeom prst="roundRect">
            <a:avLst>
              <a:gd name="adj" fmla="val 266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B5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95233-BFB9-3185-D93B-F0A3692B67D0}"/>
              </a:ext>
            </a:extLst>
          </p:cNvPr>
          <p:cNvSpPr txBox="1"/>
          <p:nvPr/>
        </p:nvSpPr>
        <p:spPr>
          <a:xfrm>
            <a:off x="8260079" y="3806577"/>
            <a:ext cx="230124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BFBF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변수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DDAA3D7-1BA6-0F46-57EF-D3C0CB14CD8E}"/>
              </a:ext>
            </a:extLst>
          </p:cNvPr>
          <p:cNvSpPr/>
          <p:nvPr/>
        </p:nvSpPr>
        <p:spPr>
          <a:xfrm>
            <a:off x="7711441" y="5425441"/>
            <a:ext cx="3291840" cy="1432560"/>
          </a:xfrm>
          <a:prstGeom prst="roundRect">
            <a:avLst>
              <a:gd name="adj" fmla="val 266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B5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E4F21D-C39D-E633-71BC-7E9C9FF5C72D}"/>
              </a:ext>
            </a:extLst>
          </p:cNvPr>
          <p:cNvSpPr txBox="1"/>
          <p:nvPr/>
        </p:nvSpPr>
        <p:spPr>
          <a:xfrm>
            <a:off x="8511541" y="5833498"/>
            <a:ext cx="169164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BFBF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1783C70-8FC6-6086-435D-1ACAE3B5885A}"/>
              </a:ext>
            </a:extLst>
          </p:cNvPr>
          <p:cNvSpPr/>
          <p:nvPr/>
        </p:nvSpPr>
        <p:spPr>
          <a:xfrm>
            <a:off x="7711441" y="7452362"/>
            <a:ext cx="3291840" cy="1432560"/>
          </a:xfrm>
          <a:prstGeom prst="roundRect">
            <a:avLst>
              <a:gd name="adj" fmla="val 266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EB5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00DD07-3897-9188-E8EF-A413111B20D1}"/>
              </a:ext>
            </a:extLst>
          </p:cNvPr>
          <p:cNvSpPr txBox="1"/>
          <p:nvPr/>
        </p:nvSpPr>
        <p:spPr>
          <a:xfrm>
            <a:off x="8260079" y="7860419"/>
            <a:ext cx="230124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FBFBF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리밸런싱</a:t>
            </a:r>
            <a:endParaRPr lang="ko-KR" altLang="en-US" sz="4000" b="1" dirty="0">
              <a:solidFill>
                <a:srgbClr val="FBFBF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467304-A0CE-7749-0962-4E1FA7E5E066}"/>
              </a:ext>
            </a:extLst>
          </p:cNvPr>
          <p:cNvSpPr/>
          <p:nvPr/>
        </p:nvSpPr>
        <p:spPr>
          <a:xfrm>
            <a:off x="1615440" y="2179034"/>
            <a:ext cx="4267200" cy="632738"/>
          </a:xfrm>
          <a:prstGeom prst="roundRect">
            <a:avLst>
              <a:gd name="adj" fmla="val 2148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0B7E8A4-DEA2-542C-8E84-A1E8D6B59235}"/>
              </a:ext>
            </a:extLst>
          </p:cNvPr>
          <p:cNvSpPr/>
          <p:nvPr/>
        </p:nvSpPr>
        <p:spPr>
          <a:xfrm>
            <a:off x="12405360" y="2179034"/>
            <a:ext cx="4267200" cy="632738"/>
          </a:xfrm>
          <a:prstGeom prst="roundRect">
            <a:avLst>
              <a:gd name="adj" fmla="val 2148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B5120-AF34-BD38-BC26-32D3D53FE5CA}"/>
              </a:ext>
            </a:extLst>
          </p:cNvPr>
          <p:cNvSpPr txBox="1"/>
          <p:nvPr/>
        </p:nvSpPr>
        <p:spPr>
          <a:xfrm>
            <a:off x="2838563" y="2203015"/>
            <a:ext cx="182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선행 연구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3C5724-F2F1-EF02-1B36-77C3FB2C1EB8}"/>
              </a:ext>
            </a:extLst>
          </p:cNvPr>
          <p:cNvSpPr txBox="1"/>
          <p:nvPr/>
        </p:nvSpPr>
        <p:spPr>
          <a:xfrm>
            <a:off x="13453224" y="2203016"/>
            <a:ext cx="217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타이포_씨고딕 180" panose="02020503020101020101" pitchFamily="18" charset="-127"/>
                <a:ea typeface="타이포_씨고딕 180" panose="02020503020101020101" pitchFamily="18" charset="-127"/>
              </a:rPr>
              <a:t>본 프로젝트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B06CB5-30F2-4971-50CF-B1A6358F0557}"/>
              </a:ext>
            </a:extLst>
          </p:cNvPr>
          <p:cNvSpPr/>
          <p:nvPr/>
        </p:nvSpPr>
        <p:spPr>
          <a:xfrm>
            <a:off x="853440" y="3276600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C62C5-4F9C-400E-C1FC-2CA566DF6519}"/>
              </a:ext>
            </a:extLst>
          </p:cNvPr>
          <p:cNvSpPr txBox="1"/>
          <p:nvPr/>
        </p:nvSpPr>
        <p:spPr>
          <a:xfrm>
            <a:off x="11338559" y="3537272"/>
            <a:ext cx="64008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코스톨라니의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달걀이론에 기반한 </a:t>
            </a:r>
            <a:r>
              <a:rPr lang="en-US" altLang="ko-KR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투자자산</a:t>
            </a:r>
            <a:endParaRPr lang="en-US" altLang="ko-KR" sz="20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47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기본적 지표</a:t>
            </a:r>
            <a:endParaRPr lang="en-US" altLang="ko-KR" sz="20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위험성향에 따른 맞춤형 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포트폴리오 전략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4A8C8B-78C6-CD20-4BCC-3D018830102C}"/>
              </a:ext>
            </a:extLst>
          </p:cNvPr>
          <p:cNvSpPr txBox="1"/>
          <p:nvPr/>
        </p:nvSpPr>
        <p:spPr>
          <a:xfrm>
            <a:off x="678179" y="3537272"/>
            <a:ext cx="64008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채권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예금의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투자자산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기본적 지표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고정된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포트폴리오 전략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167E85-787A-34B9-A35E-2EB15ED07BE8}"/>
              </a:ext>
            </a:extLst>
          </p:cNvPr>
          <p:cNvSpPr txBox="1"/>
          <p:nvPr/>
        </p:nvSpPr>
        <p:spPr>
          <a:xfrm>
            <a:off x="671966" y="5509268"/>
            <a:ext cx="640080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ARIMA,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RandomForest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LSTM, RNN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A0DF59-8F4D-E3C2-D73D-4995F64AD0C8}"/>
              </a:ext>
            </a:extLst>
          </p:cNvPr>
          <p:cNvSpPr txBox="1"/>
          <p:nvPr/>
        </p:nvSpPr>
        <p:spPr>
          <a:xfrm>
            <a:off x="11353799" y="5509268"/>
            <a:ext cx="640080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마코비츠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손실함수를 이용한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모델링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파라미터 튜닝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BC23C6F-772D-ECCA-5242-80203F31279C}"/>
              </a:ext>
            </a:extLst>
          </p:cNvPr>
          <p:cNvSpPr txBox="1"/>
          <p:nvPr/>
        </p:nvSpPr>
        <p:spPr>
          <a:xfrm>
            <a:off x="671965" y="7490469"/>
            <a:ext cx="640080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교체기간 혹은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신호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발생시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리밸런싱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F09A41-BF5A-08C9-49A0-EBCA4E1ABB56}"/>
              </a:ext>
            </a:extLst>
          </p:cNvPr>
          <p:cNvSpPr txBox="1"/>
          <p:nvPr/>
        </p:nvSpPr>
        <p:spPr>
          <a:xfrm>
            <a:off x="11376658" y="7490469"/>
            <a:ext cx="640080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뉴스지수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모멘텀 스코어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경기국면 차이에 기반한 시그널</a:t>
            </a:r>
          </a:p>
        </p:txBody>
      </p:sp>
    </p:spTree>
    <p:extLst>
      <p:ext uri="{BB962C8B-B14F-4D97-AF65-F5344CB8AC3E}">
        <p14:creationId xmlns:p14="http://schemas.microsoft.com/office/powerpoint/2010/main" val="37274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F4E2D5-B2FC-4B8A-CDA8-EF73C874D7F8}"/>
              </a:ext>
            </a:extLst>
          </p:cNvPr>
          <p:cNvSpPr/>
          <p:nvPr/>
        </p:nvSpPr>
        <p:spPr>
          <a:xfrm>
            <a:off x="10514911" y="4453338"/>
            <a:ext cx="6460030" cy="4677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F9CF57-DE84-D8CA-427E-FD0D177F99E9}"/>
              </a:ext>
            </a:extLst>
          </p:cNvPr>
          <p:cNvSpPr/>
          <p:nvPr/>
        </p:nvSpPr>
        <p:spPr>
          <a:xfrm>
            <a:off x="868679" y="4453338"/>
            <a:ext cx="9646231" cy="4677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막힌 원호 73">
            <a:extLst>
              <a:ext uri="{FF2B5EF4-FFF2-40B4-BE49-F238E27FC236}">
                <a16:creationId xmlns:a16="http://schemas.microsoft.com/office/drawing/2014/main" id="{0737E2EC-87F0-081F-B40C-01869A4E2AB9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6" y="1069463"/>
            <a:ext cx="556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분석 프로세스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A8C5DA-7918-ECBE-E947-CA79DB422DF6}"/>
              </a:ext>
            </a:extLst>
          </p:cNvPr>
          <p:cNvCxnSpPr>
            <a:cxnSpLocks/>
          </p:cNvCxnSpPr>
          <p:nvPr/>
        </p:nvCxnSpPr>
        <p:spPr>
          <a:xfrm>
            <a:off x="10514910" y="4427872"/>
            <a:ext cx="6862417" cy="15762"/>
          </a:xfrm>
          <a:prstGeom prst="straightConnector1">
            <a:avLst/>
          </a:prstGeom>
          <a:ln w="476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6D1F37-9731-021C-FD05-AB3EE33875DF}"/>
              </a:ext>
            </a:extLst>
          </p:cNvPr>
          <p:cNvCxnSpPr>
            <a:cxnSpLocks/>
          </p:cNvCxnSpPr>
          <p:nvPr/>
        </p:nvCxnSpPr>
        <p:spPr>
          <a:xfrm>
            <a:off x="868679" y="4432797"/>
            <a:ext cx="9646231" cy="0"/>
          </a:xfrm>
          <a:prstGeom prst="line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9DBBAC3-13CF-2569-8497-F85EC3421DD0}"/>
              </a:ext>
            </a:extLst>
          </p:cNvPr>
          <p:cNvSpPr/>
          <p:nvPr/>
        </p:nvSpPr>
        <p:spPr>
          <a:xfrm>
            <a:off x="2728662" y="4288917"/>
            <a:ext cx="321878" cy="328846"/>
          </a:xfrm>
          <a:prstGeom prst="flowChartConnector">
            <a:avLst/>
          </a:prstGeom>
          <a:solidFill>
            <a:srgbClr val="FBFBFB"/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60CC36F8-34A7-0B11-C933-7E30DACE8646}"/>
              </a:ext>
            </a:extLst>
          </p:cNvPr>
          <p:cNvSpPr/>
          <p:nvPr/>
        </p:nvSpPr>
        <p:spPr>
          <a:xfrm>
            <a:off x="5755384" y="4298854"/>
            <a:ext cx="321878" cy="328846"/>
          </a:xfrm>
          <a:prstGeom prst="flowChartConnector">
            <a:avLst/>
          </a:prstGeom>
          <a:solidFill>
            <a:srgbClr val="FBFBFB"/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CC79C533-B921-68F4-F80C-9475B627BD10}"/>
              </a:ext>
            </a:extLst>
          </p:cNvPr>
          <p:cNvSpPr/>
          <p:nvPr/>
        </p:nvSpPr>
        <p:spPr>
          <a:xfrm>
            <a:off x="8782108" y="4288916"/>
            <a:ext cx="321878" cy="328846"/>
          </a:xfrm>
          <a:prstGeom prst="flowChartConnector">
            <a:avLst/>
          </a:prstGeom>
          <a:solidFill>
            <a:srgbClr val="FBFBFB"/>
          </a:solidFill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3174B1CB-10B9-8AF4-7423-33C92735A726}"/>
              </a:ext>
            </a:extLst>
          </p:cNvPr>
          <p:cNvSpPr/>
          <p:nvPr/>
        </p:nvSpPr>
        <p:spPr>
          <a:xfrm>
            <a:off x="11808831" y="4288915"/>
            <a:ext cx="321878" cy="328846"/>
          </a:xfrm>
          <a:prstGeom prst="flowChartConnector">
            <a:avLst/>
          </a:prstGeom>
          <a:solidFill>
            <a:srgbClr val="FBFBFB"/>
          </a:solidFill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845C40B1-0A87-8839-1B5D-29E8521D08CB}"/>
              </a:ext>
            </a:extLst>
          </p:cNvPr>
          <p:cNvSpPr/>
          <p:nvPr/>
        </p:nvSpPr>
        <p:spPr>
          <a:xfrm>
            <a:off x="14835554" y="4288915"/>
            <a:ext cx="321878" cy="328846"/>
          </a:xfrm>
          <a:prstGeom prst="flowChartConnector">
            <a:avLst/>
          </a:prstGeom>
          <a:solidFill>
            <a:srgbClr val="FBFBFB"/>
          </a:solidFill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98102-9A2F-241D-5B50-AF211E18D8D4}"/>
              </a:ext>
            </a:extLst>
          </p:cNvPr>
          <p:cNvSpPr txBox="1"/>
          <p:nvPr/>
        </p:nvSpPr>
        <p:spPr>
          <a:xfrm>
            <a:off x="2652562" y="3677267"/>
            <a:ext cx="5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B5A9A9-FBC3-76FF-DAD4-9D3036F29E0C}"/>
              </a:ext>
            </a:extLst>
          </p:cNvPr>
          <p:cNvSpPr txBox="1"/>
          <p:nvPr/>
        </p:nvSpPr>
        <p:spPr>
          <a:xfrm>
            <a:off x="5679285" y="3667497"/>
            <a:ext cx="5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C93EF-C9F8-E019-1D7B-9E7E594790A0}"/>
              </a:ext>
            </a:extLst>
          </p:cNvPr>
          <p:cNvSpPr txBox="1"/>
          <p:nvPr/>
        </p:nvSpPr>
        <p:spPr>
          <a:xfrm>
            <a:off x="8706008" y="3677267"/>
            <a:ext cx="5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3499CF-2D2E-8322-5538-7CDB3F84AC77}"/>
              </a:ext>
            </a:extLst>
          </p:cNvPr>
          <p:cNvSpPr txBox="1"/>
          <p:nvPr/>
        </p:nvSpPr>
        <p:spPr>
          <a:xfrm>
            <a:off x="11732731" y="3677267"/>
            <a:ext cx="5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1800" dirty="0">
              <a:solidFill>
                <a:schemeClr val="accent3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6C3235-328E-B272-296E-3CD0B2341C0A}"/>
              </a:ext>
            </a:extLst>
          </p:cNvPr>
          <p:cNvSpPr txBox="1"/>
          <p:nvPr/>
        </p:nvSpPr>
        <p:spPr>
          <a:xfrm>
            <a:off x="14759454" y="3661676"/>
            <a:ext cx="5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1800" dirty="0">
              <a:solidFill>
                <a:schemeClr val="accent3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A5DBB-C18D-EDB7-0E90-A6A57AB4912E}"/>
              </a:ext>
            </a:extLst>
          </p:cNvPr>
          <p:cNvSpPr txBox="1"/>
          <p:nvPr/>
        </p:nvSpPr>
        <p:spPr>
          <a:xfrm>
            <a:off x="4724339" y="5096544"/>
            <a:ext cx="227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 시그널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C03F23-7395-37FD-1355-603D3979C3C5}"/>
              </a:ext>
            </a:extLst>
          </p:cNvPr>
          <p:cNvSpPr txBox="1"/>
          <p:nvPr/>
        </p:nvSpPr>
        <p:spPr>
          <a:xfrm>
            <a:off x="8279052" y="5096544"/>
            <a:ext cx="169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3A4682-961A-BDAE-A5DF-6AF5392FB2BD}"/>
              </a:ext>
            </a:extLst>
          </p:cNvPr>
          <p:cNvSpPr txBox="1"/>
          <p:nvPr/>
        </p:nvSpPr>
        <p:spPr>
          <a:xfrm>
            <a:off x="13261781" y="5046519"/>
            <a:ext cx="3469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최적 포트폴리오 도출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1DDE44-4875-BD66-998F-5A0B4923377D}"/>
              </a:ext>
            </a:extLst>
          </p:cNvPr>
          <p:cNvSpPr txBox="1"/>
          <p:nvPr/>
        </p:nvSpPr>
        <p:spPr>
          <a:xfrm>
            <a:off x="10962922" y="5059016"/>
            <a:ext cx="1989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리밸런싱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 조정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D7796FE-D0B9-B907-9FDB-DF91C6C7F62D}"/>
              </a:ext>
            </a:extLst>
          </p:cNvPr>
          <p:cNvGrpSpPr/>
          <p:nvPr/>
        </p:nvGrpSpPr>
        <p:grpSpPr>
          <a:xfrm>
            <a:off x="8743244" y="1024257"/>
            <a:ext cx="3543332" cy="3111258"/>
            <a:chOff x="8743244" y="1024257"/>
            <a:chExt cx="3543332" cy="311125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8E22BB9-8F63-E565-FECD-C840A5555BB0}"/>
                </a:ext>
              </a:extLst>
            </p:cNvPr>
            <p:cNvSpPr/>
            <p:nvPr/>
          </p:nvSpPr>
          <p:spPr>
            <a:xfrm>
              <a:off x="8871031" y="1112250"/>
              <a:ext cx="3287757" cy="2000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D97D75-94D9-2297-E5D8-0F1BB630F121}"/>
                </a:ext>
              </a:extLst>
            </p:cNvPr>
            <p:cNvSpPr txBox="1"/>
            <p:nvPr/>
          </p:nvSpPr>
          <p:spPr>
            <a:xfrm>
              <a:off x="9144000" y="1824373"/>
              <a:ext cx="28080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 전략 결합</a:t>
              </a: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7BD8074F-8318-1F63-D04D-905115424955}"/>
                </a:ext>
              </a:extLst>
            </p:cNvPr>
            <p:cNvSpPr/>
            <p:nvPr/>
          </p:nvSpPr>
          <p:spPr>
            <a:xfrm flipH="1" flipV="1">
              <a:off x="9456161" y="3172690"/>
              <a:ext cx="2050038" cy="228507"/>
            </a:xfrm>
            <a:prstGeom prst="rt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03334D39-BBA0-882E-6F61-03FD095BB390}"/>
                </a:ext>
              </a:extLst>
            </p:cNvPr>
            <p:cNvSpPr/>
            <p:nvPr/>
          </p:nvSpPr>
          <p:spPr>
            <a:xfrm>
              <a:off x="8743244" y="1024257"/>
              <a:ext cx="3543332" cy="2143510"/>
            </a:xfrm>
            <a:prstGeom prst="frame">
              <a:avLst>
                <a:gd name="adj1" fmla="val 6101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12B08301-407A-0BB6-E869-A70A8AFC3D91}"/>
                </a:ext>
              </a:extLst>
            </p:cNvPr>
            <p:cNvSpPr/>
            <p:nvPr/>
          </p:nvSpPr>
          <p:spPr>
            <a:xfrm rot="5400000">
              <a:off x="10508306" y="2527596"/>
              <a:ext cx="349286" cy="1722119"/>
            </a:xfrm>
            <a:prstGeom prst="triangle">
              <a:avLst>
                <a:gd name="adj" fmla="val 53314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282865E0-38BC-D474-1C62-417D7D7AEBC2}"/>
                </a:ext>
              </a:extLst>
            </p:cNvPr>
            <p:cNvSpPr/>
            <p:nvPr/>
          </p:nvSpPr>
          <p:spPr>
            <a:xfrm rot="16200000" flipH="1">
              <a:off x="10317816" y="2944821"/>
              <a:ext cx="228507" cy="1220360"/>
            </a:xfrm>
            <a:prstGeom prst="triangle">
              <a:avLst>
                <a:gd name="adj" fmla="val 5331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BF1F6296-59E4-8A4B-80B8-6C777D6F9A4D}"/>
                </a:ext>
              </a:extLst>
            </p:cNvPr>
            <p:cNvSpPr/>
            <p:nvPr/>
          </p:nvSpPr>
          <p:spPr>
            <a:xfrm rot="4997252">
              <a:off x="10638067" y="3387079"/>
              <a:ext cx="230647" cy="592709"/>
            </a:xfrm>
            <a:prstGeom prst="triangle">
              <a:avLst>
                <a:gd name="adj" fmla="val 53314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9AF715B1-7BD3-96E5-5405-A9A294A9A572}"/>
                </a:ext>
              </a:extLst>
            </p:cNvPr>
            <p:cNvSpPr/>
            <p:nvPr/>
          </p:nvSpPr>
          <p:spPr>
            <a:xfrm rot="10288203">
              <a:off x="10238590" y="3627258"/>
              <a:ext cx="279032" cy="508257"/>
            </a:xfrm>
            <a:prstGeom prst="triangle">
              <a:avLst>
                <a:gd name="adj" fmla="val 0"/>
              </a:avLst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479F5DA-1583-E5D8-8364-1AB775A8923C}"/>
              </a:ext>
            </a:extLst>
          </p:cNvPr>
          <p:cNvSpPr txBox="1"/>
          <p:nvPr/>
        </p:nvSpPr>
        <p:spPr>
          <a:xfrm>
            <a:off x="1754221" y="5096544"/>
            <a:ext cx="227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1728E6-71BE-AB24-A948-6F01BD9CAB53}"/>
              </a:ext>
            </a:extLst>
          </p:cNvPr>
          <p:cNvSpPr txBox="1"/>
          <p:nvPr/>
        </p:nvSpPr>
        <p:spPr>
          <a:xfrm>
            <a:off x="4297705" y="6459132"/>
            <a:ext cx="321289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 지수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CLI,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뉴스지수의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상관관계 분석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480369-6F4F-5064-ED16-BFB05189BE31}"/>
              </a:ext>
            </a:extLst>
          </p:cNvPr>
          <p:cNvSpPr txBox="1"/>
          <p:nvPr/>
        </p:nvSpPr>
        <p:spPr>
          <a:xfrm>
            <a:off x="7328709" y="6459132"/>
            <a:ext cx="321289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자산 포트폴리오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주식 외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자산 유형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LSTM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EA4247-EB93-903D-8043-C4EB2E393A61}"/>
              </a:ext>
            </a:extLst>
          </p:cNvPr>
          <p:cNvSpPr txBox="1"/>
          <p:nvPr/>
        </p:nvSpPr>
        <p:spPr>
          <a:xfrm>
            <a:off x="10351340" y="6459132"/>
            <a:ext cx="321289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주식 투자 기법과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결합한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리밸런싱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전략 조정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39256D-195A-4111-320E-33745AB50885}"/>
              </a:ext>
            </a:extLst>
          </p:cNvPr>
          <p:cNvSpPr txBox="1"/>
          <p:nvPr/>
        </p:nvSpPr>
        <p:spPr>
          <a:xfrm>
            <a:off x="13390047" y="6459132"/>
            <a:ext cx="321289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설문 조사를 통한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투자자 위험성향별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 포트폴리오 제공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B066DC-6307-BEF0-142F-CE908E95877A}"/>
              </a:ext>
            </a:extLst>
          </p:cNvPr>
          <p:cNvSpPr txBox="1"/>
          <p:nvPr/>
        </p:nvSpPr>
        <p:spPr>
          <a:xfrm>
            <a:off x="1283155" y="6459132"/>
            <a:ext cx="321289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주가 데이터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재무제표 데이터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대체투자자산 데이터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45DCDD-1D58-09EB-7B01-ED1CAD14B715}"/>
              </a:ext>
            </a:extLst>
          </p:cNvPr>
          <p:cNvGrpSpPr/>
          <p:nvPr/>
        </p:nvGrpSpPr>
        <p:grpSpPr>
          <a:xfrm>
            <a:off x="3283559" y="2011664"/>
            <a:ext cx="2337844" cy="2052767"/>
            <a:chOff x="3283559" y="2011664"/>
            <a:chExt cx="2337844" cy="205276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B402845-25FB-9C1F-33B0-A535FD05655E}"/>
                </a:ext>
              </a:extLst>
            </p:cNvPr>
            <p:cNvSpPr/>
            <p:nvPr/>
          </p:nvSpPr>
          <p:spPr>
            <a:xfrm>
              <a:off x="3374324" y="2103645"/>
              <a:ext cx="2172763" cy="1230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348EB91-5B37-AB86-8618-1D2B3E8CE8F0}"/>
                </a:ext>
              </a:extLst>
            </p:cNvPr>
            <p:cNvGrpSpPr/>
            <p:nvPr/>
          </p:nvGrpSpPr>
          <p:grpSpPr>
            <a:xfrm>
              <a:off x="3283559" y="2011664"/>
              <a:ext cx="2337844" cy="2052767"/>
              <a:chOff x="2826027" y="1238953"/>
              <a:chExt cx="3543332" cy="3111258"/>
            </a:xfrm>
            <a:solidFill>
              <a:srgbClr val="FFE48F"/>
            </a:solidFill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44AFBD-0FD0-9D02-4B85-DA63AC4919E0}"/>
                  </a:ext>
                </a:extLst>
              </p:cNvPr>
              <p:cNvSpPr txBox="1"/>
              <p:nvPr/>
            </p:nvSpPr>
            <p:spPr>
              <a:xfrm>
                <a:off x="3151506" y="1922450"/>
                <a:ext cx="2892372" cy="8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달걀 이</a:t>
                </a:r>
                <a:r>
                  <a:rPr lang="ko-KR" altLang="en-US" sz="3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론</a:t>
                </a:r>
              </a:p>
            </p:txBody>
          </p:sp>
          <p:sp>
            <p:nvSpPr>
              <p:cNvPr id="83" name="직각 삼각형 82">
                <a:extLst>
                  <a:ext uri="{FF2B5EF4-FFF2-40B4-BE49-F238E27FC236}">
                    <a16:creationId xmlns:a16="http://schemas.microsoft.com/office/drawing/2014/main" id="{A166E489-587A-B1B3-072A-602D252DCD5A}"/>
                  </a:ext>
                </a:extLst>
              </p:cNvPr>
              <p:cNvSpPr/>
              <p:nvPr/>
            </p:nvSpPr>
            <p:spPr>
              <a:xfrm flipH="1" flipV="1">
                <a:off x="3538944" y="3387386"/>
                <a:ext cx="2050038" cy="228507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액자 83">
                <a:extLst>
                  <a:ext uri="{FF2B5EF4-FFF2-40B4-BE49-F238E27FC236}">
                    <a16:creationId xmlns:a16="http://schemas.microsoft.com/office/drawing/2014/main" id="{E263146A-713B-4C62-91EA-218FE403B0B2}"/>
                  </a:ext>
                </a:extLst>
              </p:cNvPr>
              <p:cNvSpPr/>
              <p:nvPr/>
            </p:nvSpPr>
            <p:spPr>
              <a:xfrm>
                <a:off x="2826027" y="1238953"/>
                <a:ext cx="3543332" cy="2143510"/>
              </a:xfrm>
              <a:prstGeom prst="frame">
                <a:avLst>
                  <a:gd name="adj1" fmla="val 61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이등변 삼각형 84">
                <a:extLst>
                  <a:ext uri="{FF2B5EF4-FFF2-40B4-BE49-F238E27FC236}">
                    <a16:creationId xmlns:a16="http://schemas.microsoft.com/office/drawing/2014/main" id="{378BEB9C-BEF3-0121-A278-64787E6105A4}"/>
                  </a:ext>
                </a:extLst>
              </p:cNvPr>
              <p:cNvSpPr/>
              <p:nvPr/>
            </p:nvSpPr>
            <p:spPr>
              <a:xfrm rot="5400000">
                <a:off x="4591089" y="2742292"/>
                <a:ext cx="349286" cy="1722119"/>
              </a:xfrm>
              <a:prstGeom prst="triangle">
                <a:avLst>
                  <a:gd name="adj" fmla="val 53314"/>
                </a:avLst>
              </a:prstGeom>
              <a:solidFill>
                <a:srgbClr val="FFE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3D8D7FAD-B953-2636-1BE3-895052CF3A0B}"/>
                  </a:ext>
                </a:extLst>
              </p:cNvPr>
              <p:cNvSpPr/>
              <p:nvPr/>
            </p:nvSpPr>
            <p:spPr>
              <a:xfrm rot="16200000" flipH="1">
                <a:off x="4400599" y="3159517"/>
                <a:ext cx="228507" cy="1220360"/>
              </a:xfrm>
              <a:prstGeom prst="triangle">
                <a:avLst>
                  <a:gd name="adj" fmla="val 53314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이등변 삼각형 89">
                <a:extLst>
                  <a:ext uri="{FF2B5EF4-FFF2-40B4-BE49-F238E27FC236}">
                    <a16:creationId xmlns:a16="http://schemas.microsoft.com/office/drawing/2014/main" id="{1534DFEE-3EA0-72E0-F908-90BECDDC8474}"/>
                  </a:ext>
                </a:extLst>
              </p:cNvPr>
              <p:cNvSpPr/>
              <p:nvPr/>
            </p:nvSpPr>
            <p:spPr>
              <a:xfrm rot="4997252">
                <a:off x="4720850" y="3601775"/>
                <a:ext cx="230647" cy="592709"/>
              </a:xfrm>
              <a:prstGeom prst="triangle">
                <a:avLst>
                  <a:gd name="adj" fmla="val 533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이등변 삼각형 90">
                <a:extLst>
                  <a:ext uri="{FF2B5EF4-FFF2-40B4-BE49-F238E27FC236}">
                    <a16:creationId xmlns:a16="http://schemas.microsoft.com/office/drawing/2014/main" id="{6C80BBF1-F822-4C8D-9327-8DA570966F34}"/>
                  </a:ext>
                </a:extLst>
              </p:cNvPr>
              <p:cNvSpPr/>
              <p:nvPr/>
            </p:nvSpPr>
            <p:spPr>
              <a:xfrm rot="10288203">
                <a:off x="4321373" y="3841954"/>
                <a:ext cx="279032" cy="508257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07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53159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203207"/>
            <a:ext cx="5109644" cy="119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45362" y="3389507"/>
            <a:ext cx="51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거시 경제 이론 설명과 경기선행지수 </a:t>
            </a:r>
          </a:p>
        </p:txBody>
      </p:sp>
    </p:spTree>
    <p:extLst>
      <p:ext uri="{BB962C8B-B14F-4D97-AF65-F5344CB8AC3E}">
        <p14:creationId xmlns:p14="http://schemas.microsoft.com/office/powerpoint/2010/main" val="59921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9DE10CD1-4FEC-6173-2D7D-C146ADFB584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641C9A1-A7B4-070E-D607-1F3F2805D846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C6AC11B3-E9B4-4B4C-F8D3-8272619142BF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B309FF9C-C02C-2AEA-3CC4-F3152A6F47B0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78D38215-909D-5F6E-741C-C64DB9534857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5F21FFCA-F881-DCCF-4511-D2C703B5D4AB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순서도: 연결자 112">
              <a:extLst>
                <a:ext uri="{FF2B5EF4-FFF2-40B4-BE49-F238E27FC236}">
                  <a16:creationId xmlns:a16="http://schemas.microsoft.com/office/drawing/2014/main" id="{5A8E5A83-F798-8FCC-50AD-2FE78829E846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연결자 113">
              <a:extLst>
                <a:ext uri="{FF2B5EF4-FFF2-40B4-BE49-F238E27FC236}">
                  <a16:creationId xmlns:a16="http://schemas.microsoft.com/office/drawing/2014/main" id="{0C2475BB-9CB4-EFCF-8862-9065B400A004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29F587-6BF4-85E1-1D44-5DFB8CAE1BB4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A42EE-A1AF-D92A-1DA2-AA0A98682DC6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달걀 모형 이론 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- </a:t>
            </a:r>
            <a:r>
              <a:rPr lang="ko-KR" altLang="en-US" sz="3200" dirty="0" err="1">
                <a:solidFill>
                  <a:srgbClr val="EEB5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코스톨라니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FADBE7BD-AE3C-8608-A303-7DADA5A6E287}"/>
              </a:ext>
            </a:extLst>
          </p:cNvPr>
          <p:cNvSpPr/>
          <p:nvPr/>
        </p:nvSpPr>
        <p:spPr>
          <a:xfrm>
            <a:off x="2750768" y="2945452"/>
            <a:ext cx="3892593" cy="6610786"/>
          </a:xfrm>
          <a:prstGeom prst="frame">
            <a:avLst>
              <a:gd name="adj1" fmla="val 1027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E30BC36E-92C1-8B14-508E-503B519085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188" y="4018314"/>
            <a:ext cx="4363695" cy="436369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024C7A-BBF2-00B8-C8E3-BB856BAEECA6}"/>
              </a:ext>
            </a:extLst>
          </p:cNvPr>
          <p:cNvGrpSpPr/>
          <p:nvPr/>
        </p:nvGrpSpPr>
        <p:grpSpPr>
          <a:xfrm>
            <a:off x="10695436" y="3954116"/>
            <a:ext cx="3760769" cy="4514627"/>
            <a:chOff x="10756423" y="2405407"/>
            <a:chExt cx="4734188" cy="5683171"/>
          </a:xfrm>
        </p:grpSpPr>
        <p:sp>
          <p:nvSpPr>
            <p:cNvPr id="18" name="부분 원형 17">
              <a:extLst>
                <a:ext uri="{FF2B5EF4-FFF2-40B4-BE49-F238E27FC236}">
                  <a16:creationId xmlns:a16="http://schemas.microsoft.com/office/drawing/2014/main" id="{8EDB0CDA-B708-20B1-4D23-B0D69A77682C}"/>
                </a:ext>
              </a:extLst>
            </p:cNvPr>
            <p:cNvSpPr/>
            <p:nvPr/>
          </p:nvSpPr>
          <p:spPr>
            <a:xfrm>
              <a:off x="10779870" y="2405407"/>
              <a:ext cx="4710741" cy="5683171"/>
            </a:xfrm>
            <a:prstGeom prst="pie">
              <a:avLst>
                <a:gd name="adj1" fmla="val 5415877"/>
                <a:gd name="adj2" fmla="val 16200000"/>
              </a:avLst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부분 원형 36">
              <a:extLst>
                <a:ext uri="{FF2B5EF4-FFF2-40B4-BE49-F238E27FC236}">
                  <a16:creationId xmlns:a16="http://schemas.microsoft.com/office/drawing/2014/main" id="{D1E7916E-CCF8-924C-C453-D2FE337EEDE2}"/>
                </a:ext>
              </a:extLst>
            </p:cNvPr>
            <p:cNvSpPr/>
            <p:nvPr/>
          </p:nvSpPr>
          <p:spPr>
            <a:xfrm rot="10800000">
              <a:off x="10756423" y="2405407"/>
              <a:ext cx="4710741" cy="5683171"/>
            </a:xfrm>
            <a:prstGeom prst="pie">
              <a:avLst>
                <a:gd name="adj1" fmla="val 5415877"/>
                <a:gd name="adj2" fmla="val 16200000"/>
              </a:avLst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77F65D56-D300-BFE0-55CB-4A6CE8B872D4}"/>
              </a:ext>
            </a:extLst>
          </p:cNvPr>
          <p:cNvSpPr/>
          <p:nvPr/>
        </p:nvSpPr>
        <p:spPr>
          <a:xfrm>
            <a:off x="12485820" y="3887562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7CF1E984-3E18-3350-02D4-8F2A5FAAFF42}"/>
              </a:ext>
            </a:extLst>
          </p:cNvPr>
          <p:cNvSpPr/>
          <p:nvPr/>
        </p:nvSpPr>
        <p:spPr>
          <a:xfrm>
            <a:off x="12485820" y="8378743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6E3C22E-C5B8-7D0C-BEDC-987BB85C21CF}"/>
              </a:ext>
            </a:extLst>
          </p:cNvPr>
          <p:cNvCxnSpPr>
            <a:cxnSpLocks/>
          </p:cNvCxnSpPr>
          <p:nvPr/>
        </p:nvCxnSpPr>
        <p:spPr>
          <a:xfrm>
            <a:off x="9315900" y="4872084"/>
            <a:ext cx="6339840" cy="0"/>
          </a:xfrm>
          <a:prstGeom prst="line">
            <a:avLst/>
          </a:prstGeom>
          <a:ln w="25400">
            <a:solidFill>
              <a:schemeClr val="bg1">
                <a:lumMod val="50000"/>
                <a:alpha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CAA3E8B-8F02-BD09-5832-46E8FDB28F3C}"/>
              </a:ext>
            </a:extLst>
          </p:cNvPr>
          <p:cNvCxnSpPr>
            <a:cxnSpLocks/>
          </p:cNvCxnSpPr>
          <p:nvPr/>
        </p:nvCxnSpPr>
        <p:spPr>
          <a:xfrm>
            <a:off x="9315900" y="7081884"/>
            <a:ext cx="6339840" cy="0"/>
          </a:xfrm>
          <a:prstGeom prst="line">
            <a:avLst/>
          </a:prstGeom>
          <a:ln w="25400">
            <a:solidFill>
              <a:schemeClr val="bg1">
                <a:lumMod val="50000"/>
                <a:alpha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282C32EB-B26F-31EE-F3A4-BED75D391877}"/>
              </a:ext>
            </a:extLst>
          </p:cNvPr>
          <p:cNvSpPr/>
          <p:nvPr/>
        </p:nvSpPr>
        <p:spPr>
          <a:xfrm>
            <a:off x="14195518" y="7012640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BECF8384-8C9E-3E34-9B90-1F5DFEFC9EBD}"/>
              </a:ext>
            </a:extLst>
          </p:cNvPr>
          <p:cNvSpPr/>
          <p:nvPr/>
        </p:nvSpPr>
        <p:spPr>
          <a:xfrm>
            <a:off x="10795281" y="7005684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4D076A8B-8340-9663-7F99-BE0737E661B4}"/>
              </a:ext>
            </a:extLst>
          </p:cNvPr>
          <p:cNvSpPr/>
          <p:nvPr/>
        </p:nvSpPr>
        <p:spPr>
          <a:xfrm>
            <a:off x="11002042" y="4797324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77B5520E-CB76-BB45-6C2C-66386710AB88}"/>
              </a:ext>
            </a:extLst>
          </p:cNvPr>
          <p:cNvSpPr/>
          <p:nvPr/>
        </p:nvSpPr>
        <p:spPr>
          <a:xfrm>
            <a:off x="13989851" y="4797989"/>
            <a:ext cx="180000" cy="1800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06160-9CD9-3DCF-6B65-810FC0A6F10A}"/>
              </a:ext>
            </a:extLst>
          </p:cNvPr>
          <p:cNvSpPr txBox="1"/>
          <p:nvPr/>
        </p:nvSpPr>
        <p:spPr>
          <a:xfrm>
            <a:off x="12014383" y="3445850"/>
            <a:ext cx="122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FE343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금리정점</a:t>
            </a:r>
            <a:endParaRPr lang="ko-KR" altLang="en-US" sz="2000" dirty="0">
              <a:solidFill>
                <a:srgbClr val="FE343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6189E49-17D2-2494-BAED-3223AC6E3BA0}"/>
              </a:ext>
            </a:extLst>
          </p:cNvPr>
          <p:cNvSpPr txBox="1"/>
          <p:nvPr/>
        </p:nvSpPr>
        <p:spPr>
          <a:xfrm>
            <a:off x="11951609" y="8626159"/>
            <a:ext cx="122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금리저점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07B8AA0-C3B1-0337-CBBB-23FCF731F7DE}"/>
              </a:ext>
            </a:extLst>
          </p:cNvPr>
          <p:cNvGrpSpPr/>
          <p:nvPr/>
        </p:nvGrpSpPr>
        <p:grpSpPr>
          <a:xfrm>
            <a:off x="9289391" y="4550240"/>
            <a:ext cx="6703177" cy="2900976"/>
            <a:chOff x="9304631" y="3577188"/>
            <a:chExt cx="6703177" cy="290097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0E5A9E-BEA7-7C6E-4CE7-887842ECBC9B}"/>
                </a:ext>
              </a:extLst>
            </p:cNvPr>
            <p:cNvSpPr txBox="1"/>
            <p:nvPr/>
          </p:nvSpPr>
          <p:spPr>
            <a:xfrm>
              <a:off x="9304631" y="3577188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예금입금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D1F08-93C9-E1F3-CE4F-78F82068BD3C}"/>
                </a:ext>
              </a:extLst>
            </p:cNvPr>
            <p:cNvSpPr txBox="1"/>
            <p:nvPr/>
          </p:nvSpPr>
          <p:spPr>
            <a:xfrm>
              <a:off x="9304631" y="3914272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주식매도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30F8D3-11BA-9A35-CD17-7E892992BA73}"/>
                </a:ext>
              </a:extLst>
            </p:cNvPr>
            <p:cNvSpPr txBox="1"/>
            <p:nvPr/>
          </p:nvSpPr>
          <p:spPr>
            <a:xfrm>
              <a:off x="14674410" y="3577188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예금인출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F1DB2D-C5B1-5D40-C8EA-9E3280D9FFF7}"/>
                </a:ext>
              </a:extLst>
            </p:cNvPr>
            <p:cNvSpPr txBox="1"/>
            <p:nvPr/>
          </p:nvSpPr>
          <p:spPr>
            <a:xfrm>
              <a:off x="14674410" y="3914272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채권투자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C3921AA-E875-8C7E-375A-A80FDC921C0B}"/>
                </a:ext>
              </a:extLst>
            </p:cNvPr>
            <p:cNvSpPr txBox="1"/>
            <p:nvPr/>
          </p:nvSpPr>
          <p:spPr>
            <a:xfrm>
              <a:off x="9304631" y="5771748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주식투자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7A1E7C-33BC-080C-0B72-843393CDEE9C}"/>
                </a:ext>
              </a:extLst>
            </p:cNvPr>
            <p:cNvSpPr txBox="1"/>
            <p:nvPr/>
          </p:nvSpPr>
          <p:spPr>
            <a:xfrm>
              <a:off x="9304631" y="6108832"/>
              <a:ext cx="1328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부동산매도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C79CCB-7197-F191-D5E7-1B1C4D96CCEC}"/>
                </a:ext>
              </a:extLst>
            </p:cNvPr>
            <p:cNvSpPr txBox="1"/>
            <p:nvPr/>
          </p:nvSpPr>
          <p:spPr>
            <a:xfrm>
              <a:off x="14674409" y="5770738"/>
              <a:ext cx="13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부동산투자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7C85D9-DC00-0286-05CB-727DCBE13B3B}"/>
                </a:ext>
              </a:extLst>
            </p:cNvPr>
            <p:cNvSpPr txBox="1"/>
            <p:nvPr/>
          </p:nvSpPr>
          <p:spPr>
            <a:xfrm>
              <a:off x="14674410" y="6107822"/>
              <a:ext cx="113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채권매도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04EB647-1931-299F-4267-FA73964DC506}"/>
              </a:ext>
            </a:extLst>
          </p:cNvPr>
          <p:cNvSpPr txBox="1"/>
          <p:nvPr/>
        </p:nvSpPr>
        <p:spPr>
          <a:xfrm>
            <a:off x="8200957" y="5960119"/>
            <a:ext cx="121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경기성숙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DB8AED-C4D5-7835-37CC-6E3CACA7A176}"/>
              </a:ext>
            </a:extLst>
          </p:cNvPr>
          <p:cNvSpPr txBox="1"/>
          <p:nvPr/>
        </p:nvSpPr>
        <p:spPr>
          <a:xfrm>
            <a:off x="15759424" y="5962371"/>
            <a:ext cx="121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경기침체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129835A-9CEC-AA64-203B-549870B4BFB2}"/>
              </a:ext>
            </a:extLst>
          </p:cNvPr>
          <p:cNvCxnSpPr>
            <a:cxnSpLocks/>
          </p:cNvCxnSpPr>
          <p:nvPr/>
        </p:nvCxnSpPr>
        <p:spPr>
          <a:xfrm>
            <a:off x="9433643" y="6121764"/>
            <a:ext cx="633984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화살표: 원형 82">
            <a:extLst>
              <a:ext uri="{FF2B5EF4-FFF2-40B4-BE49-F238E27FC236}">
                <a16:creationId xmlns:a16="http://schemas.microsoft.com/office/drawing/2014/main" id="{89F954CA-A3BF-FECE-AD11-31F6DA0D5CD3}"/>
              </a:ext>
            </a:extLst>
          </p:cNvPr>
          <p:cNvSpPr/>
          <p:nvPr/>
        </p:nvSpPr>
        <p:spPr>
          <a:xfrm rot="17693117">
            <a:off x="10740800" y="4696757"/>
            <a:ext cx="2527823" cy="1722723"/>
          </a:xfrm>
          <a:prstGeom prst="circularArrow">
            <a:avLst>
              <a:gd name="adj1" fmla="val 7068"/>
              <a:gd name="adj2" fmla="val 697817"/>
              <a:gd name="adj3" fmla="val 20610228"/>
              <a:gd name="adj4" fmla="val 14540646"/>
              <a:gd name="adj5" fmla="val 1058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" name="화살표: 원형 106">
            <a:extLst>
              <a:ext uri="{FF2B5EF4-FFF2-40B4-BE49-F238E27FC236}">
                <a16:creationId xmlns:a16="http://schemas.microsoft.com/office/drawing/2014/main" id="{CEEBB7FD-80EC-1F96-49C6-4B305125E436}"/>
              </a:ext>
            </a:extLst>
          </p:cNvPr>
          <p:cNvSpPr/>
          <p:nvPr/>
        </p:nvSpPr>
        <p:spPr>
          <a:xfrm rot="6735007">
            <a:off x="11885228" y="5907400"/>
            <a:ext cx="2527823" cy="1722723"/>
          </a:xfrm>
          <a:prstGeom prst="circularArrow">
            <a:avLst>
              <a:gd name="adj1" fmla="val 7068"/>
              <a:gd name="adj2" fmla="val 697817"/>
              <a:gd name="adj3" fmla="val 20610228"/>
              <a:gd name="adj4" fmla="val 14540646"/>
              <a:gd name="adj5" fmla="val 1058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액자 68">
            <a:extLst>
              <a:ext uri="{FF2B5EF4-FFF2-40B4-BE49-F238E27FC236}">
                <a16:creationId xmlns:a16="http://schemas.microsoft.com/office/drawing/2014/main" id="{AB2D11CF-8AE9-B379-E05F-0643C2D6A69C}"/>
              </a:ext>
            </a:extLst>
          </p:cNvPr>
          <p:cNvSpPr/>
          <p:nvPr/>
        </p:nvSpPr>
        <p:spPr>
          <a:xfrm>
            <a:off x="7681129" y="2945453"/>
            <a:ext cx="9723120" cy="6610786"/>
          </a:xfrm>
          <a:prstGeom prst="frame">
            <a:avLst>
              <a:gd name="adj1" fmla="val 499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1B1CE075-A9F2-F429-920F-4AFE182274E8}"/>
              </a:ext>
            </a:extLst>
          </p:cNvPr>
          <p:cNvSpPr/>
          <p:nvPr/>
        </p:nvSpPr>
        <p:spPr>
          <a:xfrm>
            <a:off x="10598290" y="2518006"/>
            <a:ext cx="3892593" cy="787558"/>
          </a:xfrm>
          <a:prstGeom prst="flowChartProcess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C7E7B0-D6F9-1F61-D7C7-E026DCA92AD6}"/>
              </a:ext>
            </a:extLst>
          </p:cNvPr>
          <p:cNvSpPr txBox="1"/>
          <p:nvPr/>
        </p:nvSpPr>
        <p:spPr>
          <a:xfrm>
            <a:off x="11109852" y="2674582"/>
            <a:ext cx="317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ontserrat ExtraBold" pitchFamily="2" charset="0"/>
              </a:rPr>
              <a:t>&lt;</a:t>
            </a:r>
            <a:r>
              <a:rPr lang="en-US" altLang="ko-KR" sz="2400" dirty="0" err="1">
                <a:latin typeface="Montserrat ExtraBold" pitchFamily="2" charset="0"/>
              </a:rPr>
              <a:t>Kostolany</a:t>
            </a:r>
            <a:r>
              <a:rPr lang="en-US" altLang="ko-KR" sz="2400" dirty="0">
                <a:latin typeface="Montserrat ExtraBold" pitchFamily="2" charset="0"/>
              </a:rPr>
              <a:t> Egg</a:t>
            </a:r>
            <a:r>
              <a:rPr lang="en-US" altLang="ko-KR" sz="2800" dirty="0">
                <a:latin typeface="Montserrat ExtraBold" pitchFamily="2" charset="0"/>
              </a:rPr>
              <a:t>&gt;</a:t>
            </a:r>
            <a:endParaRPr lang="ko-KR" altLang="en-US" sz="2800" dirty="0">
              <a:latin typeface="Montserrat ExtraBold" pitchFamily="2" charset="0"/>
            </a:endParaRP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29D8FD06-0E87-E961-109B-8170D72F663F}"/>
              </a:ext>
            </a:extLst>
          </p:cNvPr>
          <p:cNvSpPr/>
          <p:nvPr/>
        </p:nvSpPr>
        <p:spPr>
          <a:xfrm>
            <a:off x="11453799" y="2874019"/>
            <a:ext cx="2286000" cy="213557"/>
          </a:xfrm>
          <a:custGeom>
            <a:avLst/>
            <a:gdLst>
              <a:gd name="connsiteX0" fmla="*/ 0 w 2255520"/>
              <a:gd name="connsiteY0" fmla="*/ 0 h 243840"/>
              <a:gd name="connsiteX1" fmla="*/ 15240 w 2255520"/>
              <a:gd name="connsiteY1" fmla="*/ 76200 h 243840"/>
              <a:gd name="connsiteX2" fmla="*/ 30480 w 2255520"/>
              <a:gd name="connsiteY2" fmla="*/ 213360 h 243840"/>
              <a:gd name="connsiteX3" fmla="*/ 76200 w 2255520"/>
              <a:gd name="connsiteY3" fmla="*/ 152400 h 243840"/>
              <a:gd name="connsiteX4" fmla="*/ 137160 w 2255520"/>
              <a:gd name="connsiteY4" fmla="*/ 106680 h 243840"/>
              <a:gd name="connsiteX5" fmla="*/ 213360 w 2255520"/>
              <a:gd name="connsiteY5" fmla="*/ 15240 h 243840"/>
              <a:gd name="connsiteX6" fmla="*/ 289560 w 2255520"/>
              <a:gd name="connsiteY6" fmla="*/ 106680 h 243840"/>
              <a:gd name="connsiteX7" fmla="*/ 350520 w 2255520"/>
              <a:gd name="connsiteY7" fmla="*/ 198120 h 243840"/>
              <a:gd name="connsiteX8" fmla="*/ 426720 w 2255520"/>
              <a:gd name="connsiteY8" fmla="*/ 106680 h 243840"/>
              <a:gd name="connsiteX9" fmla="*/ 548640 w 2255520"/>
              <a:gd name="connsiteY9" fmla="*/ 198120 h 243840"/>
              <a:gd name="connsiteX10" fmla="*/ 594360 w 2255520"/>
              <a:gd name="connsiteY10" fmla="*/ 243840 h 243840"/>
              <a:gd name="connsiteX11" fmla="*/ 716280 w 2255520"/>
              <a:gd name="connsiteY11" fmla="*/ 45720 h 243840"/>
              <a:gd name="connsiteX12" fmla="*/ 853440 w 2255520"/>
              <a:gd name="connsiteY12" fmla="*/ 91440 h 243840"/>
              <a:gd name="connsiteX13" fmla="*/ 1005840 w 2255520"/>
              <a:gd name="connsiteY13" fmla="*/ 152400 h 243840"/>
              <a:gd name="connsiteX14" fmla="*/ 1051560 w 2255520"/>
              <a:gd name="connsiteY14" fmla="*/ 137160 h 243840"/>
              <a:gd name="connsiteX15" fmla="*/ 1066800 w 2255520"/>
              <a:gd name="connsiteY15" fmla="*/ 91440 h 243840"/>
              <a:gd name="connsiteX16" fmla="*/ 1112520 w 2255520"/>
              <a:gd name="connsiteY16" fmla="*/ 182880 h 243840"/>
              <a:gd name="connsiteX17" fmla="*/ 1173480 w 2255520"/>
              <a:gd name="connsiteY17" fmla="*/ 213360 h 243840"/>
              <a:gd name="connsiteX18" fmla="*/ 1234440 w 2255520"/>
              <a:gd name="connsiteY18" fmla="*/ 152400 h 243840"/>
              <a:gd name="connsiteX19" fmla="*/ 1264920 w 2255520"/>
              <a:gd name="connsiteY19" fmla="*/ 91440 h 243840"/>
              <a:gd name="connsiteX20" fmla="*/ 1341120 w 2255520"/>
              <a:gd name="connsiteY20" fmla="*/ 45720 h 243840"/>
              <a:gd name="connsiteX21" fmla="*/ 1386840 w 2255520"/>
              <a:gd name="connsiteY21" fmla="*/ 76200 h 243840"/>
              <a:gd name="connsiteX22" fmla="*/ 1447800 w 2255520"/>
              <a:gd name="connsiteY22" fmla="*/ 121920 h 243840"/>
              <a:gd name="connsiteX23" fmla="*/ 1554480 w 2255520"/>
              <a:gd name="connsiteY23" fmla="*/ 167640 h 243840"/>
              <a:gd name="connsiteX24" fmla="*/ 1600200 w 2255520"/>
              <a:gd name="connsiteY24" fmla="*/ 121920 h 243840"/>
              <a:gd name="connsiteX25" fmla="*/ 1661160 w 2255520"/>
              <a:gd name="connsiteY25" fmla="*/ 76200 h 243840"/>
              <a:gd name="connsiteX26" fmla="*/ 1737360 w 2255520"/>
              <a:gd name="connsiteY26" fmla="*/ 15240 h 243840"/>
              <a:gd name="connsiteX27" fmla="*/ 1783080 w 2255520"/>
              <a:gd name="connsiteY27" fmla="*/ 106680 h 243840"/>
              <a:gd name="connsiteX28" fmla="*/ 1889760 w 2255520"/>
              <a:gd name="connsiteY28" fmla="*/ 198120 h 243840"/>
              <a:gd name="connsiteX29" fmla="*/ 1965960 w 2255520"/>
              <a:gd name="connsiteY29" fmla="*/ 137160 h 243840"/>
              <a:gd name="connsiteX30" fmla="*/ 2026920 w 2255520"/>
              <a:gd name="connsiteY30" fmla="*/ 91440 h 243840"/>
              <a:gd name="connsiteX31" fmla="*/ 2148840 w 2255520"/>
              <a:gd name="connsiteY31" fmla="*/ 152400 h 243840"/>
              <a:gd name="connsiteX32" fmla="*/ 2194560 w 2255520"/>
              <a:gd name="connsiteY32" fmla="*/ 198120 h 243840"/>
              <a:gd name="connsiteX33" fmla="*/ 2255520 w 2255520"/>
              <a:gd name="connsiteY33" fmla="*/ 1676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55520" h="243840">
                <a:moveTo>
                  <a:pt x="0" y="0"/>
                </a:moveTo>
                <a:cubicBezTo>
                  <a:pt x="5080" y="25400"/>
                  <a:pt x="11577" y="50557"/>
                  <a:pt x="15240" y="76200"/>
                </a:cubicBezTo>
                <a:cubicBezTo>
                  <a:pt x="21746" y="121739"/>
                  <a:pt x="1743" y="177439"/>
                  <a:pt x="30480" y="213360"/>
                </a:cubicBezTo>
                <a:cubicBezTo>
                  <a:pt x="46347" y="233194"/>
                  <a:pt x="58239" y="170361"/>
                  <a:pt x="76200" y="152400"/>
                </a:cubicBezTo>
                <a:cubicBezTo>
                  <a:pt x="94161" y="134439"/>
                  <a:pt x="119199" y="124641"/>
                  <a:pt x="137160" y="106680"/>
                </a:cubicBezTo>
                <a:cubicBezTo>
                  <a:pt x="165215" y="78625"/>
                  <a:pt x="187960" y="45720"/>
                  <a:pt x="213360" y="15240"/>
                </a:cubicBezTo>
                <a:cubicBezTo>
                  <a:pt x="322277" y="178615"/>
                  <a:pt x="152660" y="-69335"/>
                  <a:pt x="289560" y="106680"/>
                </a:cubicBezTo>
                <a:cubicBezTo>
                  <a:pt x="312050" y="135596"/>
                  <a:pt x="350520" y="198120"/>
                  <a:pt x="350520" y="198120"/>
                </a:cubicBezTo>
                <a:cubicBezTo>
                  <a:pt x="375920" y="167640"/>
                  <a:pt x="395402" y="131039"/>
                  <a:pt x="426720" y="106680"/>
                </a:cubicBezTo>
                <a:cubicBezTo>
                  <a:pt x="508643" y="42962"/>
                  <a:pt x="513992" y="148623"/>
                  <a:pt x="548640" y="198120"/>
                </a:cubicBezTo>
                <a:cubicBezTo>
                  <a:pt x="561000" y="215777"/>
                  <a:pt x="579120" y="228600"/>
                  <a:pt x="594360" y="243840"/>
                </a:cubicBezTo>
                <a:cubicBezTo>
                  <a:pt x="595335" y="242134"/>
                  <a:pt x="702510" y="48898"/>
                  <a:pt x="716280" y="45720"/>
                </a:cubicBezTo>
                <a:cubicBezTo>
                  <a:pt x="763239" y="34883"/>
                  <a:pt x="807378" y="77267"/>
                  <a:pt x="853440" y="91440"/>
                </a:cubicBezTo>
                <a:cubicBezTo>
                  <a:pt x="975666" y="129048"/>
                  <a:pt x="849775" y="74368"/>
                  <a:pt x="1005840" y="152400"/>
                </a:cubicBezTo>
                <a:cubicBezTo>
                  <a:pt x="1021080" y="147320"/>
                  <a:pt x="1040201" y="148519"/>
                  <a:pt x="1051560" y="137160"/>
                </a:cubicBezTo>
                <a:cubicBezTo>
                  <a:pt x="1062919" y="125801"/>
                  <a:pt x="1050736" y="91440"/>
                  <a:pt x="1066800" y="91440"/>
                </a:cubicBezTo>
                <a:cubicBezTo>
                  <a:pt x="1095065" y="91440"/>
                  <a:pt x="1101246" y="171606"/>
                  <a:pt x="1112520" y="182880"/>
                </a:cubicBezTo>
                <a:cubicBezTo>
                  <a:pt x="1128584" y="198944"/>
                  <a:pt x="1153160" y="203200"/>
                  <a:pt x="1173480" y="213360"/>
                </a:cubicBezTo>
                <a:cubicBezTo>
                  <a:pt x="1193800" y="193040"/>
                  <a:pt x="1217198" y="175389"/>
                  <a:pt x="1234440" y="152400"/>
                </a:cubicBezTo>
                <a:cubicBezTo>
                  <a:pt x="1248071" y="134225"/>
                  <a:pt x="1248856" y="107504"/>
                  <a:pt x="1264920" y="91440"/>
                </a:cubicBezTo>
                <a:cubicBezTo>
                  <a:pt x="1285865" y="70495"/>
                  <a:pt x="1315720" y="60960"/>
                  <a:pt x="1341120" y="45720"/>
                </a:cubicBezTo>
                <a:cubicBezTo>
                  <a:pt x="1356360" y="55880"/>
                  <a:pt x="1371935" y="65554"/>
                  <a:pt x="1386840" y="76200"/>
                </a:cubicBezTo>
                <a:cubicBezTo>
                  <a:pt x="1407509" y="90963"/>
                  <a:pt x="1426261" y="108458"/>
                  <a:pt x="1447800" y="121920"/>
                </a:cubicBezTo>
                <a:cubicBezTo>
                  <a:pt x="1490845" y="148823"/>
                  <a:pt x="1510035" y="152825"/>
                  <a:pt x="1554480" y="167640"/>
                </a:cubicBezTo>
                <a:cubicBezTo>
                  <a:pt x="1569720" y="152400"/>
                  <a:pt x="1583836" y="135946"/>
                  <a:pt x="1600200" y="121920"/>
                </a:cubicBezTo>
                <a:cubicBezTo>
                  <a:pt x="1619485" y="105390"/>
                  <a:pt x="1643199" y="94161"/>
                  <a:pt x="1661160" y="76200"/>
                </a:cubicBezTo>
                <a:cubicBezTo>
                  <a:pt x="1730094" y="7266"/>
                  <a:pt x="1648353" y="44909"/>
                  <a:pt x="1737360" y="15240"/>
                </a:cubicBezTo>
                <a:cubicBezTo>
                  <a:pt x="1752600" y="45720"/>
                  <a:pt x="1763538" y="78762"/>
                  <a:pt x="1783080" y="106680"/>
                </a:cubicBezTo>
                <a:cubicBezTo>
                  <a:pt x="1815416" y="152875"/>
                  <a:pt x="1846629" y="169366"/>
                  <a:pt x="1889760" y="198120"/>
                </a:cubicBezTo>
                <a:cubicBezTo>
                  <a:pt x="1978767" y="168451"/>
                  <a:pt x="1897026" y="206094"/>
                  <a:pt x="1965960" y="137160"/>
                </a:cubicBezTo>
                <a:cubicBezTo>
                  <a:pt x="1983921" y="119199"/>
                  <a:pt x="2006600" y="106680"/>
                  <a:pt x="2026920" y="91440"/>
                </a:cubicBezTo>
                <a:cubicBezTo>
                  <a:pt x="2101212" y="110013"/>
                  <a:pt x="2084838" y="97541"/>
                  <a:pt x="2148840" y="152400"/>
                </a:cubicBezTo>
                <a:cubicBezTo>
                  <a:pt x="2165204" y="166426"/>
                  <a:pt x="2173224" y="195072"/>
                  <a:pt x="2194560" y="198120"/>
                </a:cubicBezTo>
                <a:cubicBezTo>
                  <a:pt x="2217050" y="201333"/>
                  <a:pt x="2235200" y="177800"/>
                  <a:pt x="2255520" y="167640"/>
                </a:cubicBezTo>
              </a:path>
            </a:pathLst>
          </a:custGeom>
          <a:noFill/>
          <a:ln w="79375">
            <a:solidFill>
              <a:srgbClr val="FFC000">
                <a:alpha val="35000"/>
              </a:srgbClr>
            </a:solidFill>
          </a:ln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CDF74-A005-007C-07DF-3FDFA5CE58C8}"/>
              </a:ext>
            </a:extLst>
          </p:cNvPr>
          <p:cNvSpPr txBox="1"/>
          <p:nvPr/>
        </p:nvSpPr>
        <p:spPr>
          <a:xfrm>
            <a:off x="3167455" y="8442089"/>
            <a:ext cx="26390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  <a:t>André </a:t>
            </a:r>
            <a:r>
              <a:rPr lang="en-US" altLang="ko-KR" sz="2000" b="1" i="0" dirty="0" err="1">
                <a:solidFill>
                  <a:srgbClr val="4D5156"/>
                </a:solidFill>
                <a:effectLst/>
                <a:latin typeface="Apple SD Gothic Neo"/>
              </a:rPr>
              <a:t>Kostolany</a:t>
            </a:r>
            <a:r>
              <a:rPr lang="en-US" altLang="ko-KR" sz="2000" b="1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</a:p>
          <a:p>
            <a:r>
              <a:rPr lang="en-US" altLang="ko-KR" sz="1800" b="1" i="0" dirty="0">
                <a:solidFill>
                  <a:srgbClr val="4D5156"/>
                </a:solidFill>
                <a:effectLst/>
                <a:latin typeface="Apple SD Gothic Neo"/>
              </a:rPr>
              <a:t>(1906.02.09 ~ 1999.09.14)</a:t>
            </a:r>
            <a:endParaRPr lang="ko-KR" altLang="en-US" sz="1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8ED5-7EE8-AA88-EAC2-DFA097BFCD8F}"/>
              </a:ext>
            </a:extLst>
          </p:cNvPr>
          <p:cNvSpPr txBox="1"/>
          <p:nvPr/>
        </p:nvSpPr>
        <p:spPr>
          <a:xfrm>
            <a:off x="4999283" y="1828800"/>
            <a:ext cx="8289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경기국면 변화에 따른 투자자산 </a:t>
            </a:r>
            <a:r>
              <a:rPr lang="ko-KR" altLang="en-US" sz="3200" b="1" dirty="0" err="1">
                <a:solidFill>
                  <a:srgbClr val="EEB5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리밸런싱</a:t>
            </a:r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전략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262457-E9D0-92DF-25AF-0E8BE0E04536}"/>
              </a:ext>
            </a:extLst>
          </p:cNvPr>
          <p:cNvSpPr txBox="1"/>
          <p:nvPr/>
        </p:nvSpPr>
        <p:spPr>
          <a:xfrm>
            <a:off x="4367758" y="1775151"/>
            <a:ext cx="741471" cy="41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9266E2-0979-A8C8-2B60-1ACB02552F48}"/>
              </a:ext>
            </a:extLst>
          </p:cNvPr>
          <p:cNvSpPr txBox="1"/>
          <p:nvPr/>
        </p:nvSpPr>
        <p:spPr>
          <a:xfrm>
            <a:off x="13416657" y="1775151"/>
            <a:ext cx="741471" cy="41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막힌 원호 27">
            <a:extLst>
              <a:ext uri="{FF2B5EF4-FFF2-40B4-BE49-F238E27FC236}">
                <a16:creationId xmlns:a16="http://schemas.microsoft.com/office/drawing/2014/main" id="{CA1B36EF-376B-90FF-869E-D7C49C9EB607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F66-3ADE-8864-E6B7-4BEFBB7FD810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F846A8-3D46-E891-A4B1-EB5BD5EEE5EF}"/>
              </a:ext>
            </a:extLst>
          </p:cNvPr>
          <p:cNvSpPr txBox="1"/>
          <p:nvPr/>
        </p:nvSpPr>
        <p:spPr>
          <a:xfrm>
            <a:off x="671967" y="1069463"/>
            <a:ext cx="3489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투자자산 상관분석</a:t>
            </a:r>
            <a:endParaRPr lang="en-US" altLang="ko-KR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과거 </a:t>
            </a:r>
            <a:r>
              <a:rPr lang="en-US" altLang="ko-KR" sz="40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vs </a:t>
            </a:r>
            <a:r>
              <a:rPr lang="ko-KR" altLang="en-US" sz="40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현재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CA446-3505-FF11-1CD4-D72B619BDF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603" y="983159"/>
            <a:ext cx="9251170" cy="2226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E2C418-D63B-6416-E250-2602561349E3}"/>
              </a:ext>
            </a:extLst>
          </p:cNvPr>
          <p:cNvSpPr/>
          <p:nvPr/>
        </p:nvSpPr>
        <p:spPr>
          <a:xfrm>
            <a:off x="2719207" y="2763734"/>
            <a:ext cx="1606338" cy="497632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71D3A4-37BB-504A-BF0B-9D2348607530}"/>
              </a:ext>
            </a:extLst>
          </p:cNvPr>
          <p:cNvSpPr txBox="1"/>
          <p:nvPr/>
        </p:nvSpPr>
        <p:spPr>
          <a:xfrm>
            <a:off x="3104790" y="2751103"/>
            <a:ext cx="81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Montserrat ExtraBold" pitchFamily="2" charset="0"/>
              </a:rPr>
              <a:t>CLI</a:t>
            </a:r>
            <a:endParaRPr lang="ko-KR" altLang="en-US" sz="28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238274-2A21-E80A-C518-A7482ED40BFB}"/>
              </a:ext>
            </a:extLst>
          </p:cNvPr>
          <p:cNvGrpSpPr/>
          <p:nvPr/>
        </p:nvGrpSpPr>
        <p:grpSpPr>
          <a:xfrm>
            <a:off x="4758603" y="5669327"/>
            <a:ext cx="9251170" cy="2226784"/>
            <a:chOff x="9550910" y="2725591"/>
            <a:chExt cx="7831245" cy="2430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9749F-FD93-B722-7A81-F3A10E0AF916}"/>
                </a:ext>
              </a:extLst>
            </p:cNvPr>
            <p:cNvGrpSpPr/>
            <p:nvPr/>
          </p:nvGrpSpPr>
          <p:grpSpPr>
            <a:xfrm>
              <a:off x="9550910" y="2725591"/>
              <a:ext cx="7831245" cy="2347722"/>
              <a:chOff x="1857988" y="3609147"/>
              <a:chExt cx="7795936" cy="270533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EA79C97-4C86-D38B-2A21-C9FE59C45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7988" y="3609147"/>
                <a:ext cx="7795936" cy="2705334"/>
              </a:xfrm>
              <a:prstGeom prst="rect">
                <a:avLst/>
              </a:prstGeom>
              <a:effectLst/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6674405-B02D-E017-2621-E3A244F2A117}"/>
                  </a:ext>
                </a:extLst>
              </p:cNvPr>
              <p:cNvSpPr/>
              <p:nvPr/>
            </p:nvSpPr>
            <p:spPr>
              <a:xfrm>
                <a:off x="2392680" y="6263640"/>
                <a:ext cx="698194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3F4D34B-EA2F-B17E-2E3C-309731B51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910" y="5014360"/>
              <a:ext cx="7831245" cy="142201"/>
            </a:xfrm>
            <a:prstGeom prst="rect">
              <a:avLst/>
            </a:prstGeom>
          </p:spPr>
        </p:pic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D16D49F-0074-368E-63D6-B0BEBC1EDE39}"/>
              </a:ext>
            </a:extLst>
          </p:cNvPr>
          <p:cNvSpPr/>
          <p:nvPr/>
        </p:nvSpPr>
        <p:spPr>
          <a:xfrm>
            <a:off x="2714833" y="7138307"/>
            <a:ext cx="1605600" cy="496800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76B57-483C-3E0E-FFD2-FB21D36A5727}"/>
              </a:ext>
            </a:extLst>
          </p:cNvPr>
          <p:cNvSpPr txBox="1"/>
          <p:nvPr/>
        </p:nvSpPr>
        <p:spPr>
          <a:xfrm>
            <a:off x="3068296" y="7157832"/>
            <a:ext cx="92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212FDF6-A6F7-4F61-715C-FCD232EB19A5}"/>
              </a:ext>
            </a:extLst>
          </p:cNvPr>
          <p:cNvSpPr/>
          <p:nvPr/>
        </p:nvSpPr>
        <p:spPr>
          <a:xfrm>
            <a:off x="5332808" y="8144066"/>
            <a:ext cx="3189429" cy="325001"/>
          </a:xfrm>
          <a:prstGeom prst="roundRect">
            <a:avLst>
              <a:gd name="adj" fmla="val 291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650BC13-FB3C-1361-159E-AC24F37089D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604" y="8144066"/>
            <a:ext cx="9251170" cy="2020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FE849-3BC8-FECF-A22F-2531AF9A5836}"/>
              </a:ext>
            </a:extLst>
          </p:cNvPr>
          <p:cNvSpPr/>
          <p:nvPr/>
        </p:nvSpPr>
        <p:spPr>
          <a:xfrm>
            <a:off x="2714833" y="9211769"/>
            <a:ext cx="1605600" cy="496800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65CD5D-D963-4B2D-8195-1E4E617C8BB9}"/>
              </a:ext>
            </a:extLst>
          </p:cNvPr>
          <p:cNvSpPr txBox="1"/>
          <p:nvPr/>
        </p:nvSpPr>
        <p:spPr>
          <a:xfrm>
            <a:off x="3064984" y="9259863"/>
            <a:ext cx="905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금리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FF4A1B9-8046-CEE0-8273-7EFCB598E9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8603" y="3400333"/>
            <a:ext cx="9251170" cy="2092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C17FB2-7B37-19B1-25D4-6FDD96010BA1}"/>
              </a:ext>
            </a:extLst>
          </p:cNvPr>
          <p:cNvSpPr/>
          <p:nvPr/>
        </p:nvSpPr>
        <p:spPr>
          <a:xfrm>
            <a:off x="2719003" y="4923834"/>
            <a:ext cx="1605600" cy="496800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766E59-C2FF-6C37-4555-BD96DA42CF63}"/>
              </a:ext>
            </a:extLst>
          </p:cNvPr>
          <p:cNvSpPr txBox="1"/>
          <p:nvPr/>
        </p:nvSpPr>
        <p:spPr>
          <a:xfrm>
            <a:off x="2904544" y="4912431"/>
            <a:ext cx="125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Montserrat ExtraBold" pitchFamily="2" charset="0"/>
              </a:rPr>
              <a:t>Kospi</a:t>
            </a:r>
            <a:endParaRPr lang="ko-KR" altLang="en-US" sz="28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273E20-71D3-CCAC-72B4-A430357C8FAB}"/>
              </a:ext>
            </a:extLst>
          </p:cNvPr>
          <p:cNvSpPr/>
          <p:nvPr/>
        </p:nvSpPr>
        <p:spPr>
          <a:xfrm>
            <a:off x="7150778" y="983159"/>
            <a:ext cx="4703987" cy="9181504"/>
          </a:xfrm>
          <a:prstGeom prst="rect">
            <a:avLst/>
          </a:prstGeom>
          <a:gradFill>
            <a:gsLst>
              <a:gs pos="0">
                <a:schemeClr val="bg1">
                  <a:lumMod val="100000"/>
                  <a:alpha val="40000"/>
                </a:schemeClr>
              </a:gs>
              <a:gs pos="0">
                <a:schemeClr val="tx1">
                  <a:lumMod val="90000"/>
                  <a:lumOff val="10000"/>
                  <a:alpha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A61C8-9A48-3F62-40D4-CD12902207CC}"/>
              </a:ext>
            </a:extLst>
          </p:cNvPr>
          <p:cNvSpPr txBox="1"/>
          <p:nvPr/>
        </p:nvSpPr>
        <p:spPr>
          <a:xfrm>
            <a:off x="14589982" y="5295243"/>
            <a:ext cx="28759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FF98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달걀은 깨지지 않았다</a:t>
            </a:r>
            <a:r>
              <a:rPr lang="en-US" altLang="ko-KR" sz="3200" dirty="0">
                <a:solidFill>
                  <a:srgbClr val="FF98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82D2C-0F79-43DB-1476-3595FA75415D}"/>
              </a:ext>
            </a:extLst>
          </p:cNvPr>
          <p:cNvSpPr txBox="1"/>
          <p:nvPr/>
        </p:nvSpPr>
        <p:spPr>
          <a:xfrm rot="5400000">
            <a:off x="15420053" y="3322737"/>
            <a:ext cx="1045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endParaRPr lang="ko-KR" altLang="en-US" sz="7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FEE513-24D5-69BC-A08D-6FD874414CE5}"/>
              </a:ext>
            </a:extLst>
          </p:cNvPr>
          <p:cNvSpPr txBox="1"/>
          <p:nvPr/>
        </p:nvSpPr>
        <p:spPr>
          <a:xfrm rot="16200000">
            <a:off x="15573329" y="5913133"/>
            <a:ext cx="1045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endParaRPr lang="ko-KR" altLang="en-US" sz="7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38F26D-C184-54EC-E5F5-7A9119B97EE1}"/>
              </a:ext>
            </a:extLst>
          </p:cNvPr>
          <p:cNvSpPr txBox="1"/>
          <p:nvPr/>
        </p:nvSpPr>
        <p:spPr>
          <a:xfrm>
            <a:off x="14764989" y="4229486"/>
            <a:ext cx="2525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상관관계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 결과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666FCCE8-EA5C-4DCF-3D1B-1377B7A9D5CE}"/>
              </a:ext>
            </a:extLst>
          </p:cNvPr>
          <p:cNvSpPr/>
          <p:nvPr/>
        </p:nvSpPr>
        <p:spPr>
          <a:xfrm rot="10800000">
            <a:off x="12751869" y="1666925"/>
            <a:ext cx="198434" cy="4006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2D7B2112-AE79-54E8-D0E9-1E2073CA545C}"/>
              </a:ext>
            </a:extLst>
          </p:cNvPr>
          <p:cNvSpPr/>
          <p:nvPr/>
        </p:nvSpPr>
        <p:spPr>
          <a:xfrm rot="10800000">
            <a:off x="12750851" y="4506232"/>
            <a:ext cx="198434" cy="4006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90FC24E3-A94B-BDD1-EC4B-37D99E48537B}"/>
              </a:ext>
            </a:extLst>
          </p:cNvPr>
          <p:cNvSpPr/>
          <p:nvPr/>
        </p:nvSpPr>
        <p:spPr>
          <a:xfrm>
            <a:off x="12750851" y="6744591"/>
            <a:ext cx="198434" cy="4006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7FDA9E7B-6ACC-CBA9-ED8D-5012889D9D4F}"/>
              </a:ext>
            </a:extLst>
          </p:cNvPr>
          <p:cNvSpPr/>
          <p:nvPr/>
        </p:nvSpPr>
        <p:spPr>
          <a:xfrm>
            <a:off x="12750851" y="8811156"/>
            <a:ext cx="198434" cy="4006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AFFF8AE1-5868-0DEE-5C93-B3CD6099094C}"/>
              </a:ext>
            </a:extLst>
          </p:cNvPr>
          <p:cNvSpPr/>
          <p:nvPr/>
        </p:nvSpPr>
        <p:spPr>
          <a:xfrm rot="10800000">
            <a:off x="5855474" y="1654236"/>
            <a:ext cx="198434" cy="4006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4FACAA6D-1B8B-7682-D896-4C55A230465F}"/>
              </a:ext>
            </a:extLst>
          </p:cNvPr>
          <p:cNvSpPr/>
          <p:nvPr/>
        </p:nvSpPr>
        <p:spPr>
          <a:xfrm rot="10800000">
            <a:off x="5855474" y="4426066"/>
            <a:ext cx="198434" cy="40061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97B67F8C-9215-FB2B-5CC5-4CC3F6247D2A}"/>
              </a:ext>
            </a:extLst>
          </p:cNvPr>
          <p:cNvSpPr/>
          <p:nvPr/>
        </p:nvSpPr>
        <p:spPr>
          <a:xfrm>
            <a:off x="5855474" y="6566874"/>
            <a:ext cx="198434" cy="4006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5E512CCB-342C-3E28-81DC-744CB8975A5E}"/>
              </a:ext>
            </a:extLst>
          </p:cNvPr>
          <p:cNvSpPr/>
          <p:nvPr/>
        </p:nvSpPr>
        <p:spPr>
          <a:xfrm>
            <a:off x="5826536" y="8878064"/>
            <a:ext cx="198434" cy="4006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79E14F-94B2-FA22-2AD7-81B19FF42499}"/>
              </a:ext>
            </a:extLst>
          </p:cNvPr>
          <p:cNvSpPr txBox="1"/>
          <p:nvPr/>
        </p:nvSpPr>
        <p:spPr>
          <a:xfrm>
            <a:off x="6431280" y="-1238505"/>
            <a:ext cx="160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기준금리와 연관된 거시경제 지표들을 </a:t>
            </a:r>
            <a:r>
              <a:rPr lang="en-US" altLang="ko-KR" sz="2400" dirty="0"/>
              <a:t>Feature</a:t>
            </a:r>
            <a:r>
              <a:rPr lang="ko-KR" altLang="en-US" sz="2400" dirty="0"/>
              <a:t>로 군집분석 </a:t>
            </a: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52EDD2CA-3AF6-8967-54D3-4B9F8DBA497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1804A-4FCE-058E-35B8-12022203156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31214-A641-C521-6DBF-DDF5CD882EFE}"/>
              </a:ext>
            </a:extLst>
          </p:cNvPr>
          <p:cNvSpPr txBox="1"/>
          <p:nvPr/>
        </p:nvSpPr>
        <p:spPr>
          <a:xfrm>
            <a:off x="671966" y="1069463"/>
            <a:ext cx="553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CLI(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경기선행지수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) :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군집분석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6AE3D1-F827-8FD7-93ED-2DAD47975C28}"/>
              </a:ext>
            </a:extLst>
          </p:cNvPr>
          <p:cNvSpPr/>
          <p:nvPr/>
        </p:nvSpPr>
        <p:spPr>
          <a:xfrm>
            <a:off x="822960" y="1909844"/>
            <a:ext cx="213360" cy="894316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B2065-3D72-CE5E-5ED8-EAC7D8CFE4B4}"/>
              </a:ext>
            </a:extLst>
          </p:cNvPr>
          <p:cNvSpPr txBox="1"/>
          <p:nvPr/>
        </p:nvSpPr>
        <p:spPr>
          <a:xfrm>
            <a:off x="1264920" y="1981530"/>
            <a:ext cx="6111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 기간 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2000-01-01 ~ 2022-02-28 (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 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22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</a:t>
            </a:r>
            <a:r>
              <a:rPr lang="en-US" altLang="ko-KR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8B794-BDE9-1357-AAD0-40BB4EB7F7B9}"/>
              </a:ext>
            </a:extLst>
          </p:cNvPr>
          <p:cNvSpPr txBox="1"/>
          <p:nvPr/>
        </p:nvSpPr>
        <p:spPr>
          <a:xfrm>
            <a:off x="1264920" y="2404348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월별 기준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268 rows, 14 columns,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3,752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dataset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A11EC-2C94-8260-1151-108FB55DF000}"/>
              </a:ext>
            </a:extLst>
          </p:cNvPr>
          <p:cNvSpPr txBox="1"/>
          <p:nvPr/>
        </p:nvSpPr>
        <p:spPr>
          <a:xfrm>
            <a:off x="822960" y="3277774"/>
            <a:ext cx="4343401" cy="605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한국기준금리 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미국금리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268 rows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CD 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무담보콜금리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1 267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5 268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10 259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산업생산지수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268 rows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환율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268 rows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T/Bill(6M) 268 rows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T/Note(5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268 rows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T/Note(10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268 rows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42999A-B8BE-54BB-0757-A728048DFF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1200" y="3969414"/>
            <a:ext cx="6434292" cy="419669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BA47D7-2F61-3EE3-042A-382FCF6EE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5086" y="1088957"/>
            <a:ext cx="4642231" cy="2962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4DB37D-8C62-8EA8-2019-06AB9115C9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3309" y="3502010"/>
            <a:ext cx="4642231" cy="2795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53A76E-7DCD-78E5-EC7A-58A1F8174E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4654" y="5967485"/>
            <a:ext cx="4642231" cy="287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B0A3C6E5-D95A-C3C4-980F-49C0E7ADAE2C}"/>
              </a:ext>
            </a:extLst>
          </p:cNvPr>
          <p:cNvSpPr/>
          <p:nvPr/>
        </p:nvSpPr>
        <p:spPr>
          <a:xfrm>
            <a:off x="5577840" y="3969414"/>
            <a:ext cx="2449669" cy="2431078"/>
          </a:xfrm>
          <a:prstGeom prst="frame">
            <a:avLst>
              <a:gd name="adj1" fmla="val 30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4783F6C3-CB71-8056-4647-306ED0693DD8}"/>
              </a:ext>
            </a:extLst>
          </p:cNvPr>
          <p:cNvSpPr/>
          <p:nvPr/>
        </p:nvSpPr>
        <p:spPr>
          <a:xfrm>
            <a:off x="7929932" y="5351223"/>
            <a:ext cx="1610308" cy="1592873"/>
          </a:xfrm>
          <a:prstGeom prst="frame">
            <a:avLst>
              <a:gd name="adj1" fmla="val 4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F1920E-F5AC-67BA-6580-7A21117DF9D7}"/>
              </a:ext>
            </a:extLst>
          </p:cNvPr>
          <p:cNvCxnSpPr>
            <a:cxnSpLocks/>
          </p:cNvCxnSpPr>
          <p:nvPr/>
        </p:nvCxnSpPr>
        <p:spPr>
          <a:xfrm flipV="1">
            <a:off x="8012269" y="2896493"/>
            <a:ext cx="1126100" cy="1103401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액자 32">
            <a:extLst>
              <a:ext uri="{FF2B5EF4-FFF2-40B4-BE49-F238E27FC236}">
                <a16:creationId xmlns:a16="http://schemas.microsoft.com/office/drawing/2014/main" id="{3177F951-29D6-EFEA-129A-1069BC8B252B}"/>
              </a:ext>
            </a:extLst>
          </p:cNvPr>
          <p:cNvSpPr/>
          <p:nvPr/>
        </p:nvSpPr>
        <p:spPr>
          <a:xfrm>
            <a:off x="9138369" y="1088957"/>
            <a:ext cx="4238948" cy="2448903"/>
          </a:xfrm>
          <a:prstGeom prst="frame">
            <a:avLst>
              <a:gd name="adj1" fmla="val 30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AA16BE33-F33D-54A1-AC88-783AF0572B6C}"/>
              </a:ext>
            </a:extLst>
          </p:cNvPr>
          <p:cNvSpPr/>
          <p:nvPr/>
        </p:nvSpPr>
        <p:spPr>
          <a:xfrm>
            <a:off x="10858176" y="3517065"/>
            <a:ext cx="4157364" cy="2563696"/>
          </a:xfrm>
          <a:prstGeom prst="frame">
            <a:avLst>
              <a:gd name="adj1" fmla="val 22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90639EC-A6EB-6B4D-19DB-8BB6761D0F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9540240" y="4798913"/>
            <a:ext cx="1317936" cy="115782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액자 39">
            <a:extLst>
              <a:ext uri="{FF2B5EF4-FFF2-40B4-BE49-F238E27FC236}">
                <a16:creationId xmlns:a16="http://schemas.microsoft.com/office/drawing/2014/main" id="{6F83B4D9-1F5F-93AF-A23D-F2AC9D10411E}"/>
              </a:ext>
            </a:extLst>
          </p:cNvPr>
          <p:cNvSpPr/>
          <p:nvPr/>
        </p:nvSpPr>
        <p:spPr>
          <a:xfrm>
            <a:off x="9275214" y="6375652"/>
            <a:ext cx="2210278" cy="1442627"/>
          </a:xfrm>
          <a:prstGeom prst="frame">
            <a:avLst>
              <a:gd name="adj1" fmla="val 402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95AED315-E8E5-33CA-CCD2-440FDE973400}"/>
              </a:ext>
            </a:extLst>
          </p:cNvPr>
          <p:cNvSpPr/>
          <p:nvPr/>
        </p:nvSpPr>
        <p:spPr>
          <a:xfrm>
            <a:off x="12675547" y="6080761"/>
            <a:ext cx="4111338" cy="2563855"/>
          </a:xfrm>
          <a:prstGeom prst="frame">
            <a:avLst>
              <a:gd name="adj1" fmla="val 28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7CA0C1D-0A35-652C-70D8-60E8F193F66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1411626" y="7096965"/>
            <a:ext cx="1263921" cy="26572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A310BAB2-A66F-9CA7-AD5E-1E71ADDE04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950" y="3448193"/>
            <a:ext cx="9119509" cy="586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액자 37">
            <a:extLst>
              <a:ext uri="{FF2B5EF4-FFF2-40B4-BE49-F238E27FC236}">
                <a16:creationId xmlns:a16="http://schemas.microsoft.com/office/drawing/2014/main" id="{4A8FCA95-1EFD-B54F-BECF-0B8879A0E707}"/>
              </a:ext>
            </a:extLst>
          </p:cNvPr>
          <p:cNvSpPr/>
          <p:nvPr/>
        </p:nvSpPr>
        <p:spPr>
          <a:xfrm>
            <a:off x="4878131" y="3438290"/>
            <a:ext cx="9233328" cy="5894988"/>
          </a:xfrm>
          <a:prstGeom prst="frame">
            <a:avLst>
              <a:gd name="adj1" fmla="val 19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B603170C-8B3D-E85B-E44D-41B54613CFAA}"/>
              </a:ext>
            </a:extLst>
          </p:cNvPr>
          <p:cNvSpPr/>
          <p:nvPr/>
        </p:nvSpPr>
        <p:spPr>
          <a:xfrm>
            <a:off x="15058878" y="6080759"/>
            <a:ext cx="1738710" cy="2850276"/>
          </a:xfrm>
          <a:prstGeom prst="frame">
            <a:avLst>
              <a:gd name="adj1" fmla="val 56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래픽 44" descr="돋보기 단색으로 채워진">
            <a:extLst>
              <a:ext uri="{FF2B5EF4-FFF2-40B4-BE49-F238E27FC236}">
                <a16:creationId xmlns:a16="http://schemas.microsoft.com/office/drawing/2014/main" id="{6B6A9F8E-F552-26EA-E83B-E5B3F5DFB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29661" y="5530294"/>
            <a:ext cx="5091068" cy="527162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BF6DB62-E6E9-4073-0DB0-EA01D0BDBFCB}"/>
              </a:ext>
            </a:extLst>
          </p:cNvPr>
          <p:cNvGrpSpPr/>
          <p:nvPr/>
        </p:nvGrpSpPr>
        <p:grpSpPr>
          <a:xfrm>
            <a:off x="7154527" y="1314184"/>
            <a:ext cx="5751154" cy="3030588"/>
            <a:chOff x="7361633" y="4253960"/>
            <a:chExt cx="3967039" cy="23459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EBEEDAD-264D-0230-E641-344EB13BCBF7}"/>
                </a:ext>
              </a:extLst>
            </p:cNvPr>
            <p:cNvSpPr/>
            <p:nvPr/>
          </p:nvSpPr>
          <p:spPr>
            <a:xfrm>
              <a:off x="7373520" y="4253960"/>
              <a:ext cx="3939912" cy="2345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21EBEC-386B-796B-8C86-8BD74E3BFF69}"/>
                </a:ext>
              </a:extLst>
            </p:cNvPr>
            <p:cNvSpPr txBox="1"/>
            <p:nvPr/>
          </p:nvSpPr>
          <p:spPr>
            <a:xfrm>
              <a:off x="7361633" y="4360138"/>
              <a:ext cx="3967039" cy="21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0070C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코로나 </a:t>
              </a:r>
              <a:r>
                <a:rPr lang="ko-KR" altLang="en-US" sz="2400" dirty="0" err="1">
                  <a:solidFill>
                    <a:srgbClr val="0070C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팬데믹</a:t>
              </a:r>
              <a:r>
                <a:rPr lang="ko-KR" altLang="en-US" sz="2400" dirty="0">
                  <a:solidFill>
                    <a:srgbClr val="0070C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같은 불확실성이 높은 상황에서는 </a:t>
              </a:r>
              <a:r>
                <a:rPr lang="ko-KR" altLang="en-US" sz="2400" dirty="0">
                  <a:solidFill>
                    <a:srgbClr val="0070C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모델 성능이 저하</a:t>
              </a:r>
              <a:endParaRPr lang="en-US" altLang="ko-KR" sz="24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endPara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군집분석이 아닌 다른 방향으로 </a:t>
              </a:r>
              <a:endPara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선회 결정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6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막힌 원호 127">
            <a:extLst>
              <a:ext uri="{FF2B5EF4-FFF2-40B4-BE49-F238E27FC236}">
                <a16:creationId xmlns:a16="http://schemas.microsoft.com/office/drawing/2014/main" id="{67E6874C-6756-73C1-747C-C0BE127FF98E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87ADBAD-1191-8DBF-E96E-3CE00BCDDF35}"/>
              </a:ext>
            </a:extLst>
          </p:cNvPr>
          <p:cNvSpPr/>
          <p:nvPr/>
        </p:nvSpPr>
        <p:spPr>
          <a:xfrm>
            <a:off x="2357528" y="2184855"/>
            <a:ext cx="2370932" cy="692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937" y="497309"/>
            <a:ext cx="581843" cy="6026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Google Shape;123;p3"/>
          <p:cNvSpPr txBox="1"/>
          <p:nvPr/>
        </p:nvSpPr>
        <p:spPr>
          <a:xfrm>
            <a:off x="1724192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Montserrat ExtraBold" pitchFamily="2" charset="0"/>
              </a:rPr>
              <a:t>TEAM</a:t>
            </a:r>
            <a:r>
              <a:rPr lang="ko-KR" altLang="en-US" sz="4000" dirty="0">
                <a:solidFill>
                  <a:schemeClr val="dk1"/>
                </a:solidFill>
                <a:latin typeface="Montserrat ExtraBold" pitchFamily="2" charset="0"/>
              </a:rPr>
              <a:t> </a:t>
            </a:r>
            <a:r>
              <a:rPr lang="en-US" altLang="ko-KR" sz="4000" dirty="0">
                <a:solidFill>
                  <a:schemeClr val="dk1"/>
                </a:solidFill>
                <a:latin typeface="Montserrat ExtraBold" pitchFamily="2" charset="0"/>
              </a:rPr>
              <a:t>INTRODUCING</a:t>
            </a:r>
            <a:endParaRPr dirty="0">
              <a:latin typeface="Montserrat ExtraBold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E7D8C7-D595-B092-04CF-C0A90A5677CE}"/>
              </a:ext>
            </a:extLst>
          </p:cNvPr>
          <p:cNvSpPr txBox="1"/>
          <p:nvPr/>
        </p:nvSpPr>
        <p:spPr>
          <a:xfrm>
            <a:off x="2664529" y="1732180"/>
            <a:ext cx="177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투자전략 팀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F6D6F8-525C-E6AF-57C5-A569A69381DD}"/>
              </a:ext>
            </a:extLst>
          </p:cNvPr>
          <p:cNvSpPr txBox="1"/>
          <p:nvPr/>
        </p:nvSpPr>
        <p:spPr>
          <a:xfrm>
            <a:off x="11336310" y="1717655"/>
            <a:ext cx="1771341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주식분석 팀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19068CAC-B341-EAC6-00B1-4123F135AC85}"/>
              </a:ext>
            </a:extLst>
          </p:cNvPr>
          <p:cNvSpPr/>
          <p:nvPr/>
        </p:nvSpPr>
        <p:spPr>
          <a:xfrm>
            <a:off x="11025755" y="2179320"/>
            <a:ext cx="2370932" cy="692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Google Shape;100;p2">
            <a:extLst>
              <a:ext uri="{FF2B5EF4-FFF2-40B4-BE49-F238E27FC236}">
                <a16:creationId xmlns:a16="http://schemas.microsoft.com/office/drawing/2014/main" id="{71D121CD-AF0C-3BCC-8F04-8D3258DB265A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07" name="Google Shape;101;p2">
              <a:extLst>
                <a:ext uri="{FF2B5EF4-FFF2-40B4-BE49-F238E27FC236}">
                  <a16:creationId xmlns:a16="http://schemas.microsoft.com/office/drawing/2014/main" id="{E119A212-538A-9411-4B13-F4E9A0D7BC6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2;p2">
              <a:extLst>
                <a:ext uri="{FF2B5EF4-FFF2-40B4-BE49-F238E27FC236}">
                  <a16:creationId xmlns:a16="http://schemas.microsoft.com/office/drawing/2014/main" id="{07087F5F-E051-78F3-9450-E2B98CB64200}"/>
                </a:ext>
              </a:extLst>
            </p:cNvPr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3;p2">
            <a:extLst>
              <a:ext uri="{FF2B5EF4-FFF2-40B4-BE49-F238E27FC236}">
                <a16:creationId xmlns:a16="http://schemas.microsoft.com/office/drawing/2014/main" id="{92D9FEB8-7698-0D68-FA2C-48E362BDD53D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2228-1A11-6FBB-141D-E51AAC5648A4}"/>
              </a:ext>
            </a:extLst>
          </p:cNvPr>
          <p:cNvGrpSpPr/>
          <p:nvPr/>
        </p:nvGrpSpPr>
        <p:grpSpPr>
          <a:xfrm>
            <a:off x="7071898" y="3023667"/>
            <a:ext cx="2475229" cy="2526815"/>
            <a:chOff x="7071898" y="3023667"/>
            <a:chExt cx="2475229" cy="2526815"/>
          </a:xfrm>
          <a:effectLst>
            <a:outerShdw dist="889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D878938-BF01-92F6-FCD9-4B44DDF2EEB8}"/>
                </a:ext>
              </a:extLst>
            </p:cNvPr>
            <p:cNvSpPr/>
            <p:nvPr/>
          </p:nvSpPr>
          <p:spPr>
            <a:xfrm>
              <a:off x="7071898" y="3023667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Google Shape;121;p3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2605" y="3161861"/>
              <a:ext cx="2006322" cy="209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BED3320-D3B3-07D5-1D8E-C9CD5EF2AFA7}"/>
              </a:ext>
            </a:extLst>
          </p:cNvPr>
          <p:cNvGrpSpPr/>
          <p:nvPr/>
        </p:nvGrpSpPr>
        <p:grpSpPr>
          <a:xfrm>
            <a:off x="9702098" y="3023667"/>
            <a:ext cx="2475229" cy="2526815"/>
            <a:chOff x="9788140" y="3023667"/>
            <a:chExt cx="2475229" cy="2526815"/>
          </a:xfrm>
          <a:effectLst>
            <a:outerShdw dist="889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9B08F69-3DB1-42D5-5DF9-F8569B0A1489}"/>
                </a:ext>
              </a:extLst>
            </p:cNvPr>
            <p:cNvSpPr/>
            <p:nvPr/>
          </p:nvSpPr>
          <p:spPr>
            <a:xfrm>
              <a:off x="9788140" y="3023667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8FFE2E-4429-E44F-6D2D-1EB288BC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965" b="99119" l="9692" r="89868">
                          <a14:foregroundMark x1="53304" y1="7048" x2="53304" y2="7048"/>
                          <a14:foregroundMark x1="50661" y1="3965" x2="50661" y2="3965"/>
                          <a14:foregroundMark x1="64317" y1="95154" x2="64317" y2="95154"/>
                          <a14:foregroundMark x1="75330" y1="99119" x2="75330" y2="991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41051" y="3202108"/>
              <a:ext cx="2060073" cy="2060073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F231AA-9D40-5E84-830B-36C28EF37674}"/>
              </a:ext>
            </a:extLst>
          </p:cNvPr>
          <p:cNvGrpSpPr/>
          <p:nvPr/>
        </p:nvGrpSpPr>
        <p:grpSpPr>
          <a:xfrm>
            <a:off x="12332298" y="3104891"/>
            <a:ext cx="2475229" cy="2526815"/>
            <a:chOff x="12390688" y="3104891"/>
            <a:chExt cx="2475229" cy="2526815"/>
          </a:xfrm>
          <a:effectLst>
            <a:outerShdw dist="508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43DCBF9-AF40-3F26-1DD2-F62CC1D414B2}"/>
                </a:ext>
              </a:extLst>
            </p:cNvPr>
            <p:cNvSpPr/>
            <p:nvPr/>
          </p:nvSpPr>
          <p:spPr>
            <a:xfrm>
              <a:off x="12390688" y="3104891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C007021-D108-4065-5790-24FFCB28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019" b="96759" l="8796" r="89815">
                          <a14:foregroundMark x1="49537" y1="6019" x2="49537" y2="6019"/>
                          <a14:foregroundMark x1="38426" y1="6481" x2="38426" y2="6481"/>
                          <a14:foregroundMark x1="21296" y1="95370" x2="21296" y2="95370"/>
                          <a14:foregroundMark x1="49074" y1="96759" x2="49074" y2="967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38042" y="3186489"/>
              <a:ext cx="2060073" cy="206007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D74B3B-31CD-97DB-0ADD-73C6AC82195F}"/>
              </a:ext>
            </a:extLst>
          </p:cNvPr>
          <p:cNvGrpSpPr/>
          <p:nvPr/>
        </p:nvGrpSpPr>
        <p:grpSpPr>
          <a:xfrm>
            <a:off x="14962497" y="3097649"/>
            <a:ext cx="2475229" cy="2526815"/>
            <a:chOff x="14962497" y="3097649"/>
            <a:chExt cx="2475229" cy="2526815"/>
          </a:xfrm>
          <a:effectLst>
            <a:outerShdw dist="889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76B6FDBA-6C27-EB80-5369-A5A0AF5D68B6}"/>
                </a:ext>
              </a:extLst>
            </p:cNvPr>
            <p:cNvSpPr/>
            <p:nvPr/>
          </p:nvSpPr>
          <p:spPr>
            <a:xfrm>
              <a:off x="14962497" y="3097649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6" name="Google Shape;116;p3"/>
            <p:cNvPicPr preferRelativeResize="0"/>
            <p:nvPr/>
          </p:nvPicPr>
          <p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114040" y="3108401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EB9831-D8E3-ACC8-0265-DB60F5AD5F86}"/>
              </a:ext>
            </a:extLst>
          </p:cNvPr>
          <p:cNvSpPr txBox="1"/>
          <p:nvPr/>
        </p:nvSpPr>
        <p:spPr>
          <a:xfrm>
            <a:off x="1314003" y="6200041"/>
            <a:ext cx="133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최상현</a:t>
            </a:r>
            <a:endParaRPr lang="ko-KR" altLang="en-US" sz="18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A32E-D001-D57A-BDD1-E0D6727A071F}"/>
              </a:ext>
            </a:extLst>
          </p:cNvPr>
          <p:cNvSpPr txBox="1"/>
          <p:nvPr/>
        </p:nvSpPr>
        <p:spPr>
          <a:xfrm>
            <a:off x="3789425" y="6200041"/>
            <a:ext cx="13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우승우</a:t>
            </a:r>
            <a:endParaRPr lang="ko-KR" altLang="en-US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2C4360-8764-26B7-2BCF-1C700E74954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396" y="6222539"/>
            <a:ext cx="504490" cy="44171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FD5DC9-346F-1331-DF46-1A11F7D3BE96}"/>
              </a:ext>
            </a:extLst>
          </p:cNvPr>
          <p:cNvCxnSpPr>
            <a:cxnSpLocks/>
          </p:cNvCxnSpPr>
          <p:nvPr/>
        </p:nvCxnSpPr>
        <p:spPr>
          <a:xfrm>
            <a:off x="1127575" y="5808344"/>
            <a:ext cx="479183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025E18D-B0B8-AB1B-A220-96817D478F8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182" y="6010371"/>
            <a:ext cx="374917" cy="37491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6B349DE-2FE3-A2B9-A353-B068840DD715}"/>
              </a:ext>
            </a:extLst>
          </p:cNvPr>
          <p:cNvSpPr txBox="1"/>
          <p:nvPr/>
        </p:nvSpPr>
        <p:spPr>
          <a:xfrm>
            <a:off x="1282867" y="6701733"/>
            <a:ext cx="179224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총괄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A88DE15-E0E6-DE5B-F346-01D2D999F8CA}"/>
              </a:ext>
            </a:extLst>
          </p:cNvPr>
          <p:cNvSpPr txBox="1"/>
          <p:nvPr/>
        </p:nvSpPr>
        <p:spPr>
          <a:xfrm>
            <a:off x="3814203" y="6771442"/>
            <a:ext cx="245436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백테스팅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가중치 저장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6EF0F4-974B-F45B-2BE5-67BD107F3FDD}"/>
              </a:ext>
            </a:extLst>
          </p:cNvPr>
          <p:cNvGrpSpPr/>
          <p:nvPr/>
        </p:nvGrpSpPr>
        <p:grpSpPr>
          <a:xfrm>
            <a:off x="3711647" y="3018952"/>
            <a:ext cx="2475229" cy="2526815"/>
            <a:chOff x="3711647" y="3018952"/>
            <a:chExt cx="2475229" cy="2526815"/>
          </a:xfrm>
          <a:effectLst>
            <a:outerShdw dist="889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073EB7A-7662-1E4B-0F5D-8CCB1CF73D84}"/>
                </a:ext>
              </a:extLst>
            </p:cNvPr>
            <p:cNvSpPr/>
            <p:nvPr/>
          </p:nvSpPr>
          <p:spPr>
            <a:xfrm>
              <a:off x="3711647" y="3018952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Google Shape;119;p3"/>
            <p:cNvPicPr preferRelativeResize="0"/>
            <p:nvPr/>
          </p:nvPicPr>
          <p:blipFill rotWithShape="1"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58016" y="3102181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E71EDF-D497-590A-A758-D4098B5C482F}"/>
              </a:ext>
            </a:extLst>
          </p:cNvPr>
          <p:cNvGrpSpPr/>
          <p:nvPr/>
        </p:nvGrpSpPr>
        <p:grpSpPr>
          <a:xfrm>
            <a:off x="970024" y="3085331"/>
            <a:ext cx="2475229" cy="2526815"/>
            <a:chOff x="970024" y="3085331"/>
            <a:chExt cx="2475229" cy="2526815"/>
          </a:xfrm>
          <a:effectLst>
            <a:outerShdw dist="88900" dir="3000000" algn="ctr" rotWithShape="0">
              <a:srgbClr val="000000">
                <a:alpha val="15000"/>
              </a:srgbClr>
            </a:outerShdw>
          </a:effectLst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EFC319D-6358-7DD6-817F-6D1FC227FD65}"/>
                </a:ext>
              </a:extLst>
            </p:cNvPr>
            <p:cNvSpPr/>
            <p:nvPr/>
          </p:nvSpPr>
          <p:spPr>
            <a:xfrm>
              <a:off x="970024" y="3085331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E0E9C68-1182-525C-B3D5-043197368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407" b="99558" l="0" r="100000">
                          <a14:foregroundMark x1="82424" y1="96018" x2="82424" y2="96018"/>
                          <a14:foregroundMark x1="58182" y1="97788" x2="58182" y2="97788"/>
                          <a14:foregroundMark x1="52727" y1="8407" x2="52727" y2="8407"/>
                          <a14:foregroundMark x1="75758" y1="92920" x2="75758" y2="92920"/>
                          <a14:foregroundMark x1="64242" y1="99115" x2="64242" y2="99115"/>
                          <a14:foregroundMark x1="6061" y1="97345" x2="6061" y2="97345"/>
                          <a14:foregroundMark x1="1818" y1="98230" x2="1818" y2="98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6906" y="3186489"/>
              <a:ext cx="1510892" cy="2075692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FE4E77D-712A-FC4D-8453-E019E9008501}"/>
              </a:ext>
            </a:extLst>
          </p:cNvPr>
          <p:cNvSpPr/>
          <p:nvPr/>
        </p:nvSpPr>
        <p:spPr>
          <a:xfrm flipV="1">
            <a:off x="1129921" y="6147037"/>
            <a:ext cx="226165" cy="517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CCEEDE9-3420-7EE4-FCA8-1CD385C3BB85}"/>
              </a:ext>
            </a:extLst>
          </p:cNvPr>
          <p:cNvSpPr/>
          <p:nvPr/>
        </p:nvSpPr>
        <p:spPr>
          <a:xfrm flipV="1">
            <a:off x="3654292" y="6147037"/>
            <a:ext cx="226165" cy="5170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B83F5A-18BE-A66D-8FA7-CBA5B9E32261}"/>
              </a:ext>
            </a:extLst>
          </p:cNvPr>
          <p:cNvCxnSpPr>
            <a:cxnSpLocks/>
          </p:cNvCxnSpPr>
          <p:nvPr/>
        </p:nvCxnSpPr>
        <p:spPr>
          <a:xfrm>
            <a:off x="1127575" y="6664085"/>
            <a:ext cx="1947532" cy="269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B20D839-391C-3DC0-2127-08A9B266CC08}"/>
              </a:ext>
            </a:extLst>
          </p:cNvPr>
          <p:cNvCxnSpPr>
            <a:cxnSpLocks/>
          </p:cNvCxnSpPr>
          <p:nvPr/>
        </p:nvCxnSpPr>
        <p:spPr>
          <a:xfrm>
            <a:off x="3637775" y="6664085"/>
            <a:ext cx="1947532" cy="269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8B2FFA-39A6-B66D-AD4A-FCB0B1752DCB}"/>
              </a:ext>
            </a:extLst>
          </p:cNvPr>
          <p:cNvGrpSpPr/>
          <p:nvPr/>
        </p:nvGrpSpPr>
        <p:grpSpPr>
          <a:xfrm>
            <a:off x="7068305" y="6173993"/>
            <a:ext cx="2940563" cy="2660725"/>
            <a:chOff x="7068305" y="6173993"/>
            <a:chExt cx="2940563" cy="26607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A1403-4CCE-0E40-4489-79FA4095B374}"/>
                </a:ext>
              </a:extLst>
            </p:cNvPr>
            <p:cNvSpPr txBox="1"/>
            <p:nvPr/>
          </p:nvSpPr>
          <p:spPr>
            <a:xfrm>
              <a:off x="7221245" y="6200041"/>
              <a:ext cx="1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허강호</a:t>
              </a:r>
              <a:endPara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B9A41B5-D8F8-BCE3-B154-0B3118DC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0394" y="6255988"/>
              <a:ext cx="410386" cy="337769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268E90-7EC4-4E7B-A5CE-5C74F8846FB0}"/>
                </a:ext>
              </a:extLst>
            </p:cNvPr>
            <p:cNvSpPr txBox="1"/>
            <p:nvPr/>
          </p:nvSpPr>
          <p:spPr>
            <a:xfrm>
              <a:off x="7350231" y="6768141"/>
              <a:ext cx="2658637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팀장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총괄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EBBEC9A-B881-A9A1-D492-B2D1BCB932A1}"/>
                </a:ext>
              </a:extLst>
            </p:cNvPr>
            <p:cNvSpPr/>
            <p:nvPr/>
          </p:nvSpPr>
          <p:spPr>
            <a:xfrm flipV="1">
              <a:off x="7068305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BC98E2E-EA34-2245-CF72-7A0ACF1B259A}"/>
                </a:ext>
              </a:extLst>
            </p:cNvPr>
            <p:cNvCxnSpPr>
              <a:cxnSpLocks/>
            </p:cNvCxnSpPr>
            <p:nvPr/>
          </p:nvCxnSpPr>
          <p:spPr>
            <a:xfrm>
              <a:off x="7071898" y="6679527"/>
              <a:ext cx="1947532" cy="269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6EBD1F9-C70A-8BD1-7AE5-88CFB2096B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1898" y="6679527"/>
              <a:ext cx="0" cy="2155191"/>
            </a:xfrm>
            <a:prstGeom prst="line">
              <a:avLst/>
            </a:prstGeom>
            <a:ln>
              <a:gradFill>
                <a:gsLst>
                  <a:gs pos="90000">
                    <a:schemeClr val="accent1">
                      <a:lumMod val="5000"/>
                      <a:lumOff val="95000"/>
                    </a:schemeClr>
                  </a:gs>
                  <a:gs pos="42000">
                    <a:srgbClr val="8E9091"/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23EB3FB-33AD-EFA2-4CB6-A1A555DB446D}"/>
              </a:ext>
            </a:extLst>
          </p:cNvPr>
          <p:cNvCxnSpPr>
            <a:cxnSpLocks/>
          </p:cNvCxnSpPr>
          <p:nvPr/>
        </p:nvCxnSpPr>
        <p:spPr>
          <a:xfrm>
            <a:off x="3659273" y="6664085"/>
            <a:ext cx="0" cy="2155191"/>
          </a:xfrm>
          <a:prstGeom prst="line">
            <a:avLst/>
          </a:prstGeom>
          <a:ln>
            <a:gradFill>
              <a:gsLst>
                <a:gs pos="90000">
                  <a:schemeClr val="accent1">
                    <a:lumMod val="5000"/>
                    <a:lumOff val="95000"/>
                  </a:schemeClr>
                </a:gs>
                <a:gs pos="42000">
                  <a:srgbClr val="8E9091"/>
                </a:gs>
                <a:gs pos="0">
                  <a:srgbClr val="BFBFB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1AA2861-D8FE-7529-2ADE-1A7F6C75C34E}"/>
              </a:ext>
            </a:extLst>
          </p:cNvPr>
          <p:cNvCxnSpPr>
            <a:cxnSpLocks/>
          </p:cNvCxnSpPr>
          <p:nvPr/>
        </p:nvCxnSpPr>
        <p:spPr>
          <a:xfrm>
            <a:off x="1127575" y="6664084"/>
            <a:ext cx="0" cy="2155191"/>
          </a:xfrm>
          <a:prstGeom prst="line">
            <a:avLst/>
          </a:prstGeom>
          <a:ln>
            <a:gradFill>
              <a:gsLst>
                <a:gs pos="90000">
                  <a:schemeClr val="accent1">
                    <a:lumMod val="5000"/>
                    <a:lumOff val="95000"/>
                  </a:schemeClr>
                </a:gs>
                <a:gs pos="42000">
                  <a:srgbClr val="8E9091"/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AEC569-2ED6-C84C-A2A3-083FE7EB34BA}"/>
              </a:ext>
            </a:extLst>
          </p:cNvPr>
          <p:cNvGrpSpPr/>
          <p:nvPr/>
        </p:nvGrpSpPr>
        <p:grpSpPr>
          <a:xfrm>
            <a:off x="9785274" y="6173993"/>
            <a:ext cx="2847450" cy="2658728"/>
            <a:chOff x="9667211" y="6173993"/>
            <a:chExt cx="2847450" cy="265872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927D1E7-5305-CFF5-E91E-6ADCD96B0FF8}"/>
                </a:ext>
              </a:extLst>
            </p:cNvPr>
            <p:cNvSpPr txBox="1"/>
            <p:nvPr/>
          </p:nvSpPr>
          <p:spPr>
            <a:xfrm>
              <a:off x="9824779" y="6200041"/>
              <a:ext cx="1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박홍정</a:t>
              </a:r>
              <a:endPara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5A75400-1D3A-7133-7493-746634F43112}"/>
                </a:ext>
              </a:extLst>
            </p:cNvPr>
            <p:cNvSpPr txBox="1"/>
            <p:nvPr/>
          </p:nvSpPr>
          <p:spPr>
            <a:xfrm>
              <a:off x="9856024" y="6780120"/>
              <a:ext cx="2658637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재무제표 데이터 수집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EE245A7-40C6-FC58-FF50-77A717F647AF}"/>
                </a:ext>
              </a:extLst>
            </p:cNvPr>
            <p:cNvSpPr/>
            <p:nvPr/>
          </p:nvSpPr>
          <p:spPr>
            <a:xfrm flipV="1">
              <a:off x="9667841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455B660-710D-A78B-01EB-63FDC9362E67}"/>
                </a:ext>
              </a:extLst>
            </p:cNvPr>
            <p:cNvCxnSpPr>
              <a:cxnSpLocks/>
            </p:cNvCxnSpPr>
            <p:nvPr/>
          </p:nvCxnSpPr>
          <p:spPr>
            <a:xfrm>
              <a:off x="9667211" y="6682669"/>
              <a:ext cx="1947532" cy="269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2B679A5-12A1-B3CA-0B32-E77CB6263954}"/>
                </a:ext>
              </a:extLst>
            </p:cNvPr>
            <p:cNvCxnSpPr>
              <a:cxnSpLocks/>
            </p:cNvCxnSpPr>
            <p:nvPr/>
          </p:nvCxnSpPr>
          <p:spPr>
            <a:xfrm>
              <a:off x="9667211" y="6677530"/>
              <a:ext cx="0" cy="2155191"/>
            </a:xfrm>
            <a:prstGeom prst="line">
              <a:avLst/>
            </a:prstGeom>
            <a:ln>
              <a:gradFill>
                <a:gsLst>
                  <a:gs pos="90000">
                    <a:schemeClr val="accent1">
                      <a:lumMod val="5000"/>
                      <a:lumOff val="95000"/>
                    </a:schemeClr>
                  </a:gs>
                  <a:gs pos="42000">
                    <a:srgbClr val="8E9091"/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EF378-7013-955A-DD54-083039ECC537}"/>
              </a:ext>
            </a:extLst>
          </p:cNvPr>
          <p:cNvGrpSpPr/>
          <p:nvPr/>
        </p:nvGrpSpPr>
        <p:grpSpPr>
          <a:xfrm>
            <a:off x="12409130" y="6173993"/>
            <a:ext cx="2736637" cy="2682931"/>
            <a:chOff x="12390689" y="6173993"/>
            <a:chExt cx="2736637" cy="268293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08F4AF-B1C0-D947-61CD-F7F5562C7530}"/>
                </a:ext>
              </a:extLst>
            </p:cNvPr>
            <p:cNvSpPr txBox="1"/>
            <p:nvPr/>
          </p:nvSpPr>
          <p:spPr>
            <a:xfrm>
              <a:off x="12546960" y="6200041"/>
              <a:ext cx="1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이승희</a:t>
              </a:r>
              <a:endPara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B9D045E-120D-F416-660E-DF0DD13AC677}"/>
                </a:ext>
              </a:extLst>
            </p:cNvPr>
            <p:cNvSpPr txBox="1"/>
            <p:nvPr/>
          </p:nvSpPr>
          <p:spPr>
            <a:xfrm>
              <a:off x="12468689" y="6807076"/>
              <a:ext cx="2658637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재무제표 데이터 수집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68A360D-14C8-C4AF-4B1A-F8016C1D00BA}"/>
                </a:ext>
              </a:extLst>
            </p:cNvPr>
            <p:cNvSpPr/>
            <p:nvPr/>
          </p:nvSpPr>
          <p:spPr>
            <a:xfrm flipV="1">
              <a:off x="12390689" y="6173993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302C98F-9716-9A5D-BF7F-CB673AFA785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0689" y="6679527"/>
              <a:ext cx="1947532" cy="269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AE77C8B7-3BBF-C13C-29C7-4C842BD935B3}"/>
                </a:ext>
              </a:extLst>
            </p:cNvPr>
            <p:cNvCxnSpPr>
              <a:cxnSpLocks/>
            </p:cNvCxnSpPr>
            <p:nvPr/>
          </p:nvCxnSpPr>
          <p:spPr>
            <a:xfrm>
              <a:off x="12390689" y="6701733"/>
              <a:ext cx="0" cy="2155191"/>
            </a:xfrm>
            <a:prstGeom prst="line">
              <a:avLst/>
            </a:prstGeom>
            <a:ln>
              <a:gradFill>
                <a:gsLst>
                  <a:gs pos="90000">
                    <a:schemeClr val="accent1">
                      <a:lumMod val="5000"/>
                      <a:lumOff val="95000"/>
                    </a:schemeClr>
                  </a:gs>
                  <a:gs pos="42000">
                    <a:srgbClr val="8E9091"/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4E25E5-C87D-C9DF-CCD1-3D88D78CB601}"/>
              </a:ext>
            </a:extLst>
          </p:cNvPr>
          <p:cNvGrpSpPr/>
          <p:nvPr/>
        </p:nvGrpSpPr>
        <p:grpSpPr>
          <a:xfrm>
            <a:off x="14922174" y="6160484"/>
            <a:ext cx="2818962" cy="2658791"/>
            <a:chOff x="14922174" y="6160484"/>
            <a:chExt cx="2818962" cy="2658791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E369BC-A803-676B-BC12-B748896CC5DE}"/>
                </a:ext>
              </a:extLst>
            </p:cNvPr>
            <p:cNvSpPr txBox="1"/>
            <p:nvPr/>
          </p:nvSpPr>
          <p:spPr>
            <a:xfrm>
              <a:off x="15085168" y="6200041"/>
              <a:ext cx="133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김민형</a:t>
              </a:r>
              <a:endPara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CBA65D1-2499-ED7E-AAB7-8AF01BDF70EA}"/>
                </a:ext>
              </a:extLst>
            </p:cNvPr>
            <p:cNvSpPr/>
            <p:nvPr/>
          </p:nvSpPr>
          <p:spPr>
            <a:xfrm flipV="1">
              <a:off x="14922174" y="6160484"/>
              <a:ext cx="226165" cy="51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81AF46E-91B1-9C60-4E22-4E7B60DDF750}"/>
                </a:ext>
              </a:extLst>
            </p:cNvPr>
            <p:cNvCxnSpPr>
              <a:cxnSpLocks/>
            </p:cNvCxnSpPr>
            <p:nvPr/>
          </p:nvCxnSpPr>
          <p:spPr>
            <a:xfrm>
              <a:off x="14922174" y="6666718"/>
              <a:ext cx="1947532" cy="269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E3931A53-1245-9204-38CA-35A1BAECF92F}"/>
                </a:ext>
              </a:extLst>
            </p:cNvPr>
            <p:cNvCxnSpPr>
              <a:cxnSpLocks/>
            </p:cNvCxnSpPr>
            <p:nvPr/>
          </p:nvCxnSpPr>
          <p:spPr>
            <a:xfrm>
              <a:off x="14922174" y="6664084"/>
              <a:ext cx="0" cy="2155191"/>
            </a:xfrm>
            <a:prstGeom prst="line">
              <a:avLst/>
            </a:prstGeom>
            <a:ln>
              <a:gradFill>
                <a:gsLst>
                  <a:gs pos="90000">
                    <a:schemeClr val="accent1">
                      <a:lumMod val="5000"/>
                      <a:lumOff val="95000"/>
                    </a:schemeClr>
                  </a:gs>
                  <a:gs pos="42000">
                    <a:srgbClr val="8E9091"/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81DC6AF-6A30-EF0E-F4A0-7435A8EC3BC9}"/>
                </a:ext>
              </a:extLst>
            </p:cNvPr>
            <p:cNvSpPr txBox="1"/>
            <p:nvPr/>
          </p:nvSpPr>
          <p:spPr>
            <a:xfrm>
              <a:off x="15082499" y="6834033"/>
              <a:ext cx="2658637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재무제표 데이터 수집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EDB80B-D7AF-4779-45C7-30717C497227}"/>
              </a:ext>
            </a:extLst>
          </p:cNvPr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1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AE6AE1-8282-B9FF-D851-0469ACA9A19B}"/>
              </a:ext>
            </a:extLst>
          </p:cNvPr>
          <p:cNvSpPr/>
          <p:nvPr/>
        </p:nvSpPr>
        <p:spPr>
          <a:xfrm>
            <a:off x="7772366" y="932856"/>
            <a:ext cx="9919097" cy="8421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FCFA9-AED6-8D7C-D0F9-4AE99B0458C6}"/>
              </a:ext>
            </a:extLst>
          </p:cNvPr>
          <p:cNvSpPr txBox="1"/>
          <p:nvPr/>
        </p:nvSpPr>
        <p:spPr>
          <a:xfrm>
            <a:off x="3017541" y="10874783"/>
            <a:ext cx="12250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CLI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모멘텀 스코어를 활용해서 주가 데이터의 상관관계를 분석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안정적인 자산 운용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(MDD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최소화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22810-B71C-5E0B-8742-71A9BEB9141E}"/>
              </a:ext>
            </a:extLst>
          </p:cNvPr>
          <p:cNvSpPr txBox="1"/>
          <p:nvPr/>
        </p:nvSpPr>
        <p:spPr>
          <a:xfrm>
            <a:off x="4011152" y="-2912071"/>
            <a:ext cx="12250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CLI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따른 경기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국면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확장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회복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둔화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위축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코스피 수익률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DF</a:t>
            </a: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확장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회복의 경우 </a:t>
            </a:r>
            <a:r>
              <a:rPr lang="ko-KR" altLang="en-US" sz="40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상승장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둔화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위축의 경우 </a:t>
            </a:r>
            <a:r>
              <a:rPr lang="ko-KR" altLang="en-US" sz="40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하락장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A4E4C1D3-250A-93F9-0A53-63B7DB426664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CB434-03FD-5DAE-95F6-D1588850568B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960D7-33A0-DA15-2D2F-4C6475004BAA}"/>
              </a:ext>
            </a:extLst>
          </p:cNvPr>
          <p:cNvSpPr txBox="1"/>
          <p:nvPr/>
        </p:nvSpPr>
        <p:spPr>
          <a:xfrm>
            <a:off x="671966" y="1069463"/>
            <a:ext cx="685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CLI(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경기선행지수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) 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시각화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38307D8-288D-390E-CE4A-33E8707BB985}"/>
              </a:ext>
            </a:extLst>
          </p:cNvPr>
          <p:cNvSpPr/>
          <p:nvPr/>
        </p:nvSpPr>
        <p:spPr>
          <a:xfrm>
            <a:off x="2325739" y="2654847"/>
            <a:ext cx="3189429" cy="901415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1DE63D-64C8-56D1-9DDA-61C7590F37CD}"/>
              </a:ext>
            </a:extLst>
          </p:cNvPr>
          <p:cNvSpPr txBox="1"/>
          <p:nvPr/>
        </p:nvSpPr>
        <p:spPr>
          <a:xfrm>
            <a:off x="2940162" y="2858883"/>
            <a:ext cx="196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경기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국면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C8B282F-BF9D-1170-8B04-011B99109D48}"/>
              </a:ext>
            </a:extLst>
          </p:cNvPr>
          <p:cNvSpPr/>
          <p:nvPr/>
        </p:nvSpPr>
        <p:spPr>
          <a:xfrm>
            <a:off x="895313" y="3779296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B90861-41B0-94EC-6DF2-EE8803D6F921}"/>
              </a:ext>
            </a:extLst>
          </p:cNvPr>
          <p:cNvSpPr txBox="1"/>
          <p:nvPr/>
        </p:nvSpPr>
        <p:spPr>
          <a:xfrm>
            <a:off x="7170259" y="785876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Montserrat ExtraBold" pitchFamily="2" charset="0"/>
              </a:rPr>
              <a:t>100</a:t>
            </a:r>
            <a:endParaRPr lang="ko-KR" altLang="en-US" sz="1800" dirty="0">
              <a:latin typeface="Montserrat ExtraBold" pitchFamily="2" charset="0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750E42AD-DAFB-022E-3128-4F627AF2495E}"/>
              </a:ext>
            </a:extLst>
          </p:cNvPr>
          <p:cNvSpPr/>
          <p:nvPr/>
        </p:nvSpPr>
        <p:spPr>
          <a:xfrm>
            <a:off x="2331925" y="5943326"/>
            <a:ext cx="3189429" cy="901415"/>
          </a:xfrm>
          <a:prstGeom prst="roundRect">
            <a:avLst>
              <a:gd name="adj" fmla="val 29167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6DAFAB-D1A0-A174-8E4A-82A55BF1A09C}"/>
              </a:ext>
            </a:extLst>
          </p:cNvPr>
          <p:cNvSpPr txBox="1"/>
          <p:nvPr/>
        </p:nvSpPr>
        <p:spPr>
          <a:xfrm>
            <a:off x="2804160" y="6147362"/>
            <a:ext cx="227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모멘텀스코어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88FA530-57DF-D229-2EFF-B8CA5D172F32}"/>
              </a:ext>
            </a:extLst>
          </p:cNvPr>
          <p:cNvSpPr/>
          <p:nvPr/>
        </p:nvSpPr>
        <p:spPr>
          <a:xfrm>
            <a:off x="901499" y="7067775"/>
            <a:ext cx="6050280" cy="1767840"/>
          </a:xfrm>
          <a:prstGeom prst="roundRect">
            <a:avLst/>
          </a:prstGeom>
          <a:gradFill>
            <a:gsLst>
              <a:gs pos="23000">
                <a:schemeClr val="bg1"/>
              </a:gs>
              <a:gs pos="0">
                <a:srgbClr val="FBFBFB"/>
              </a:gs>
            </a:gsLst>
            <a:lin ang="16200000" scaled="1"/>
          </a:gradFill>
          <a:ln w="19050">
            <a:gradFill flip="none" rotWithShape="1">
              <a:gsLst>
                <a:gs pos="0">
                  <a:schemeClr val="bg1"/>
                </a:gs>
                <a:gs pos="42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E65F2D0-985F-64CD-B0A5-6AA7237C51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768" y="6830426"/>
            <a:ext cx="9938009" cy="2505653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33EA72-9B09-5561-8ACB-3DF27ACFB6DA}"/>
              </a:ext>
            </a:extLst>
          </p:cNvPr>
          <p:cNvGrpSpPr/>
          <p:nvPr/>
        </p:nvGrpSpPr>
        <p:grpSpPr>
          <a:xfrm>
            <a:off x="15183072" y="8852367"/>
            <a:ext cx="1127760" cy="400110"/>
            <a:chOff x="14897982" y="2857921"/>
            <a:chExt cx="1127760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FCB4E80-BB80-0FAB-18D8-2EF82D708001}"/>
                </a:ext>
              </a:extLst>
            </p:cNvPr>
            <p:cNvSpPr/>
            <p:nvPr/>
          </p:nvSpPr>
          <p:spPr>
            <a:xfrm>
              <a:off x="14897982" y="2936056"/>
              <a:ext cx="243840" cy="24384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F1E20B-289C-7119-B1F9-CD3903276B07}"/>
                </a:ext>
              </a:extLst>
            </p:cNvPr>
            <p:cNvSpPr txBox="1"/>
            <p:nvPr/>
          </p:nvSpPr>
          <p:spPr>
            <a:xfrm>
              <a:off x="15294222" y="2857921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상승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9016D0-B703-9374-B537-AA300253C12B}"/>
              </a:ext>
            </a:extLst>
          </p:cNvPr>
          <p:cNvGrpSpPr/>
          <p:nvPr/>
        </p:nvGrpSpPr>
        <p:grpSpPr>
          <a:xfrm>
            <a:off x="16256420" y="8852367"/>
            <a:ext cx="1121939" cy="400110"/>
            <a:chOff x="16276130" y="2857921"/>
            <a:chExt cx="1121939" cy="40011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2D26121-50AE-9FD0-D31A-3D6571AA8544}"/>
                </a:ext>
              </a:extLst>
            </p:cNvPr>
            <p:cNvSpPr/>
            <p:nvPr/>
          </p:nvSpPr>
          <p:spPr>
            <a:xfrm>
              <a:off x="16276130" y="2936056"/>
              <a:ext cx="243840" cy="2438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BBF203-51FA-BAD1-53A5-394E32A0C7BD}"/>
                </a:ext>
              </a:extLst>
            </p:cNvPr>
            <p:cNvSpPr txBox="1"/>
            <p:nvPr/>
          </p:nvSpPr>
          <p:spPr>
            <a:xfrm>
              <a:off x="16666549" y="2857921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하락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62A47C4-0E00-F692-7A76-57874E112417}"/>
              </a:ext>
            </a:extLst>
          </p:cNvPr>
          <p:cNvCxnSpPr/>
          <p:nvPr/>
        </p:nvCxnSpPr>
        <p:spPr>
          <a:xfrm>
            <a:off x="7781823" y="3468988"/>
            <a:ext cx="989354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F48ABE9-8800-C805-3C0D-1E18C808A98B}"/>
              </a:ext>
            </a:extLst>
          </p:cNvPr>
          <p:cNvCxnSpPr/>
          <p:nvPr/>
        </p:nvCxnSpPr>
        <p:spPr>
          <a:xfrm>
            <a:off x="7778150" y="6409579"/>
            <a:ext cx="989354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BDA0780-4CEC-A9B8-128B-D86C98F804BE}"/>
              </a:ext>
            </a:extLst>
          </p:cNvPr>
          <p:cNvSpPr txBox="1"/>
          <p:nvPr/>
        </p:nvSpPr>
        <p:spPr>
          <a:xfrm>
            <a:off x="1383323" y="4064428"/>
            <a:ext cx="5041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확장</a:t>
            </a:r>
            <a:r>
              <a:rPr lang="en-US" altLang="ko-KR" dirty="0"/>
              <a:t>, </a:t>
            </a:r>
            <a:r>
              <a:rPr lang="ko-KR" altLang="en-US" dirty="0"/>
              <a:t>회복의 경우 </a:t>
            </a:r>
            <a:r>
              <a:rPr lang="ko-KR" altLang="en-US" dirty="0" err="1"/>
              <a:t>상승장</a:t>
            </a:r>
            <a:endParaRPr lang="en-US" altLang="ko-KR" dirty="0"/>
          </a:p>
          <a:p>
            <a:r>
              <a:rPr lang="ko-KR" altLang="en-US" dirty="0"/>
              <a:t>둔화</a:t>
            </a:r>
            <a:r>
              <a:rPr lang="en-US" altLang="ko-KR" dirty="0"/>
              <a:t>, </a:t>
            </a:r>
            <a:r>
              <a:rPr lang="ko-KR" altLang="en-US" dirty="0"/>
              <a:t>위축의 경우 </a:t>
            </a:r>
            <a:r>
              <a:rPr lang="ko-KR" altLang="en-US" dirty="0" err="1"/>
              <a:t>하락장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CD5E45-1E15-2EC6-E736-8CADCCD92A4C}"/>
              </a:ext>
            </a:extLst>
          </p:cNvPr>
          <p:cNvSpPr txBox="1"/>
          <p:nvPr/>
        </p:nvSpPr>
        <p:spPr>
          <a:xfrm>
            <a:off x="1383323" y="7382388"/>
            <a:ext cx="274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을 기준으로 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FC834E3D-E6D7-5C14-F4B4-C858A0E9E8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2480" y="939366"/>
            <a:ext cx="9893542" cy="2938055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67505D31-AD0A-CF4D-D05E-1C7661C51C87}"/>
              </a:ext>
            </a:extLst>
          </p:cNvPr>
          <p:cNvGrpSpPr/>
          <p:nvPr/>
        </p:nvGrpSpPr>
        <p:grpSpPr>
          <a:xfrm>
            <a:off x="15034977" y="3093005"/>
            <a:ext cx="1127760" cy="400110"/>
            <a:chOff x="12399552" y="8801707"/>
            <a:chExt cx="1127760" cy="400110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4216F433-1D1D-77DC-697D-CE9B4EFDA172}"/>
                </a:ext>
              </a:extLst>
            </p:cNvPr>
            <p:cNvSpPr/>
            <p:nvPr/>
          </p:nvSpPr>
          <p:spPr>
            <a:xfrm>
              <a:off x="12399552" y="8879842"/>
              <a:ext cx="243840" cy="243840"/>
            </a:xfrm>
            <a:prstGeom prst="roundRect">
              <a:avLst/>
            </a:prstGeom>
            <a:solidFill>
              <a:srgbClr val="D8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EFDE3B-89B8-698D-3396-68B32B483AED}"/>
                </a:ext>
              </a:extLst>
            </p:cNvPr>
            <p:cNvSpPr txBox="1"/>
            <p:nvPr/>
          </p:nvSpPr>
          <p:spPr>
            <a:xfrm>
              <a:off x="12795792" y="8801707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둔감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874DC5A-4989-ACAD-8F7E-6551A02D190F}"/>
              </a:ext>
            </a:extLst>
          </p:cNvPr>
          <p:cNvGrpSpPr/>
          <p:nvPr/>
        </p:nvGrpSpPr>
        <p:grpSpPr>
          <a:xfrm>
            <a:off x="15034977" y="3503194"/>
            <a:ext cx="1127760" cy="400110"/>
            <a:chOff x="13770222" y="8801707"/>
            <a:chExt cx="1127760" cy="40011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72A1DCB-F85B-8F27-99CC-67A1A087FEAC}"/>
                </a:ext>
              </a:extLst>
            </p:cNvPr>
            <p:cNvSpPr/>
            <p:nvPr/>
          </p:nvSpPr>
          <p:spPr>
            <a:xfrm>
              <a:off x="13770222" y="8879842"/>
              <a:ext cx="243840" cy="243840"/>
            </a:xfrm>
            <a:prstGeom prst="roundRect">
              <a:avLst/>
            </a:prstGeom>
            <a:solidFill>
              <a:srgbClr val="9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50056-6DD2-9011-33EE-3940B39D9281}"/>
                </a:ext>
              </a:extLst>
            </p:cNvPr>
            <p:cNvSpPr txBox="1"/>
            <p:nvPr/>
          </p:nvSpPr>
          <p:spPr>
            <a:xfrm>
              <a:off x="14166462" y="8801707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위축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A9BC32D-78C5-8CD3-02FF-6CCC79F97DDB}"/>
              </a:ext>
            </a:extLst>
          </p:cNvPr>
          <p:cNvGrpSpPr/>
          <p:nvPr/>
        </p:nvGrpSpPr>
        <p:grpSpPr>
          <a:xfrm>
            <a:off x="16361730" y="3077588"/>
            <a:ext cx="1127760" cy="400110"/>
            <a:chOff x="15157475" y="8832188"/>
            <a:chExt cx="1127760" cy="40011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8C12E4D-9986-B10B-5679-1F3FE32B15B0}"/>
                </a:ext>
              </a:extLst>
            </p:cNvPr>
            <p:cNvSpPr/>
            <p:nvPr/>
          </p:nvSpPr>
          <p:spPr>
            <a:xfrm>
              <a:off x="15157475" y="8910323"/>
              <a:ext cx="243840" cy="243840"/>
            </a:xfrm>
            <a:prstGeom prst="roundRect">
              <a:avLst/>
            </a:prstGeom>
            <a:solidFill>
              <a:srgbClr val="CDE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860A41-31C0-3DF8-B658-DD53275A458E}"/>
                </a:ext>
              </a:extLst>
            </p:cNvPr>
            <p:cNvSpPr txBox="1"/>
            <p:nvPr/>
          </p:nvSpPr>
          <p:spPr>
            <a:xfrm>
              <a:off x="15553715" y="8832188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회복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748AD43-A092-868D-9ACD-ABCC63AB2499}"/>
              </a:ext>
            </a:extLst>
          </p:cNvPr>
          <p:cNvGrpSpPr/>
          <p:nvPr/>
        </p:nvGrpSpPr>
        <p:grpSpPr>
          <a:xfrm>
            <a:off x="16365765" y="3472376"/>
            <a:ext cx="1127760" cy="400110"/>
            <a:chOff x="16391915" y="8800979"/>
            <a:chExt cx="1127760" cy="40011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88F4895C-1D7B-A23D-8D0F-54853F713838}"/>
                </a:ext>
              </a:extLst>
            </p:cNvPr>
            <p:cNvSpPr/>
            <p:nvPr/>
          </p:nvSpPr>
          <p:spPr>
            <a:xfrm>
              <a:off x="16391915" y="8879114"/>
              <a:ext cx="243840" cy="243840"/>
            </a:xfrm>
            <a:prstGeom prst="roundRect">
              <a:avLst/>
            </a:prstGeom>
            <a:solidFill>
              <a:srgbClr val="FFD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7AD0C0-D2D4-89F5-F369-8C4E6407737B}"/>
                </a:ext>
              </a:extLst>
            </p:cNvPr>
            <p:cNvSpPr txBox="1"/>
            <p:nvPr/>
          </p:nvSpPr>
          <p:spPr>
            <a:xfrm>
              <a:off x="16788155" y="8800979"/>
              <a:ext cx="731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확장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B5FAE2A-4919-3249-6903-586B75D50D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823" y="3846103"/>
            <a:ext cx="9893542" cy="2884190"/>
          </a:xfrm>
          <a:prstGeom prst="rect">
            <a:avLst/>
          </a:prstGeom>
          <a:effectLst/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D1F1B5-2A79-4738-FF35-243E66BDCADA}"/>
              </a:ext>
            </a:extLst>
          </p:cNvPr>
          <p:cNvSpPr/>
          <p:nvPr/>
        </p:nvSpPr>
        <p:spPr>
          <a:xfrm>
            <a:off x="12038417" y="916463"/>
            <a:ext cx="2403251" cy="8419342"/>
          </a:xfrm>
          <a:prstGeom prst="rect">
            <a:avLst/>
          </a:prstGeom>
          <a:gradFill>
            <a:gsLst>
              <a:gs pos="0">
                <a:schemeClr val="bg1">
                  <a:lumMod val="100000"/>
                  <a:alpha val="10000"/>
                </a:schemeClr>
              </a:gs>
              <a:gs pos="0">
                <a:schemeClr val="tx1">
                  <a:lumMod val="90000"/>
                  <a:lumOff val="10000"/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BAD09-1894-AC28-D922-A56D65EBD2A0}"/>
              </a:ext>
            </a:extLst>
          </p:cNvPr>
          <p:cNvSpPr/>
          <p:nvPr/>
        </p:nvSpPr>
        <p:spPr>
          <a:xfrm>
            <a:off x="9784020" y="922777"/>
            <a:ext cx="1427624" cy="8419342"/>
          </a:xfrm>
          <a:prstGeom prst="rect">
            <a:avLst/>
          </a:prstGeom>
          <a:gradFill>
            <a:gsLst>
              <a:gs pos="0">
                <a:schemeClr val="bg1">
                  <a:lumMod val="100000"/>
                  <a:alpha val="10000"/>
                </a:schemeClr>
              </a:gs>
              <a:gs pos="0">
                <a:schemeClr val="tx1">
                  <a:lumMod val="90000"/>
                  <a:lumOff val="10000"/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F097F1-EE5A-AA33-ACE7-30DD88A5E135}"/>
              </a:ext>
            </a:extLst>
          </p:cNvPr>
          <p:cNvSpPr/>
          <p:nvPr/>
        </p:nvSpPr>
        <p:spPr>
          <a:xfrm>
            <a:off x="7790827" y="922777"/>
            <a:ext cx="990600" cy="8419342"/>
          </a:xfrm>
          <a:prstGeom prst="rect">
            <a:avLst/>
          </a:prstGeom>
          <a:gradFill>
            <a:gsLst>
              <a:gs pos="0">
                <a:schemeClr val="bg1">
                  <a:lumMod val="100000"/>
                  <a:alpha val="10000"/>
                </a:schemeClr>
              </a:gs>
              <a:gs pos="0">
                <a:schemeClr val="tx1">
                  <a:lumMod val="90000"/>
                  <a:lumOff val="10000"/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C6449B0-AE57-01F9-A066-22EE710E3382}"/>
              </a:ext>
            </a:extLst>
          </p:cNvPr>
          <p:cNvSpPr/>
          <p:nvPr/>
        </p:nvSpPr>
        <p:spPr>
          <a:xfrm>
            <a:off x="16165562" y="5971006"/>
            <a:ext cx="243840" cy="2438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790F1-9F96-583A-9915-C1D20B3D4CEC}"/>
              </a:ext>
            </a:extLst>
          </p:cNvPr>
          <p:cNvSpPr txBox="1"/>
          <p:nvPr/>
        </p:nvSpPr>
        <p:spPr>
          <a:xfrm>
            <a:off x="16561802" y="592579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F52E503-6C4C-CB7B-6692-8E92D75EB824}"/>
              </a:ext>
            </a:extLst>
          </p:cNvPr>
          <p:cNvCxnSpPr/>
          <p:nvPr/>
        </p:nvCxnSpPr>
        <p:spPr>
          <a:xfrm>
            <a:off x="15034977" y="939366"/>
            <a:ext cx="87135" cy="8414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8BA7BE9-AE1F-E5E2-9806-ABA0E5A27F49}"/>
              </a:ext>
            </a:extLst>
          </p:cNvPr>
          <p:cNvCxnSpPr/>
          <p:nvPr/>
        </p:nvCxnSpPr>
        <p:spPr>
          <a:xfrm>
            <a:off x="16437800" y="950921"/>
            <a:ext cx="87135" cy="8414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B41B2755-EEAA-F8D2-3827-C690D3F95712}"/>
              </a:ext>
            </a:extLst>
          </p:cNvPr>
          <p:cNvSpPr/>
          <p:nvPr/>
        </p:nvSpPr>
        <p:spPr>
          <a:xfrm>
            <a:off x="14976051" y="1896564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순서도: 연결자 104">
            <a:extLst>
              <a:ext uri="{FF2B5EF4-FFF2-40B4-BE49-F238E27FC236}">
                <a16:creationId xmlns:a16="http://schemas.microsoft.com/office/drawing/2014/main" id="{15E623A4-146A-5027-913C-FABD549EB0BD}"/>
              </a:ext>
            </a:extLst>
          </p:cNvPr>
          <p:cNvSpPr/>
          <p:nvPr/>
        </p:nvSpPr>
        <p:spPr>
          <a:xfrm>
            <a:off x="15012635" y="5051405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1D1E4241-955E-41C0-687B-6B4A471FF94B}"/>
              </a:ext>
            </a:extLst>
          </p:cNvPr>
          <p:cNvSpPr/>
          <p:nvPr/>
        </p:nvSpPr>
        <p:spPr>
          <a:xfrm>
            <a:off x="15049081" y="7630710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순서도: 연결자 106">
            <a:extLst>
              <a:ext uri="{FF2B5EF4-FFF2-40B4-BE49-F238E27FC236}">
                <a16:creationId xmlns:a16="http://schemas.microsoft.com/office/drawing/2014/main" id="{308C5832-2307-40AC-3891-B136FC5D8E16}"/>
              </a:ext>
            </a:extLst>
          </p:cNvPr>
          <p:cNvSpPr/>
          <p:nvPr/>
        </p:nvSpPr>
        <p:spPr>
          <a:xfrm>
            <a:off x="16408336" y="2857991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8FAF6556-8E47-AF5E-82A5-6CEFD3D4D44E}"/>
              </a:ext>
            </a:extLst>
          </p:cNvPr>
          <p:cNvSpPr/>
          <p:nvPr/>
        </p:nvSpPr>
        <p:spPr>
          <a:xfrm>
            <a:off x="16422361" y="5080069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순서도: 연결자 108">
            <a:extLst>
              <a:ext uri="{FF2B5EF4-FFF2-40B4-BE49-F238E27FC236}">
                <a16:creationId xmlns:a16="http://schemas.microsoft.com/office/drawing/2014/main" id="{B7A0C379-0687-C569-55D8-AF3090E36573}"/>
              </a:ext>
            </a:extLst>
          </p:cNvPr>
          <p:cNvSpPr/>
          <p:nvPr/>
        </p:nvSpPr>
        <p:spPr>
          <a:xfrm>
            <a:off x="16453623" y="8425985"/>
            <a:ext cx="146061" cy="146061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시그널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경기선행지수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(CLI)</a:t>
            </a:r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5D45E-8926-2F5B-40E9-92E76B0782F3}"/>
              </a:ext>
            </a:extLst>
          </p:cNvPr>
          <p:cNvSpPr txBox="1"/>
          <p:nvPr/>
        </p:nvSpPr>
        <p:spPr>
          <a:xfrm>
            <a:off x="3017541" y="3522898"/>
            <a:ext cx="122506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OECD CLI (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선행지수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):</a:t>
            </a: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개월 후 경기 예측치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단점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추후 예측치가 달라짐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코로나 폭락 구간 예측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뉴스 데이터를 활용하여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자체적으로 경기 지수 개발 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3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75EC6-5D88-846F-2E4E-88813DB01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0" y="1642169"/>
            <a:ext cx="14712417" cy="5792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B19053-BD0E-4993-3CE8-E9FD12B48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165" y="3665694"/>
            <a:ext cx="14461384" cy="571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123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265C-C12F-A86E-0816-663B37258E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31" y="2053119"/>
            <a:ext cx="10310670" cy="2110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7070B2-42FC-0253-B8A2-2E38E2F7D50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6" y="4766298"/>
            <a:ext cx="10310670" cy="20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597E9F-047F-F383-5FA5-6D6B377892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6373" y="2637046"/>
            <a:ext cx="4000925" cy="1792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DECB7-B487-021B-1397-9A0F587F62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079" y="5418423"/>
            <a:ext cx="4270328" cy="1800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2CE0D5-79F4-1F8B-E339-52028883978A}"/>
              </a:ext>
            </a:extLst>
          </p:cNvPr>
          <p:cNvSpPr txBox="1"/>
          <p:nvPr/>
        </p:nvSpPr>
        <p:spPr>
          <a:xfrm>
            <a:off x="8140453" y="7280359"/>
            <a:ext cx="33230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X13-ARIMA-SEATS</a:t>
            </a:r>
            <a:endParaRPr lang="en-US" altLang="ko-KR" sz="2000" dirty="0"/>
          </a:p>
          <a:p>
            <a:pPr algn="ctr"/>
            <a:r>
              <a:rPr lang="ko-KR" altLang="en-US" sz="2000" dirty="0"/>
              <a:t>계절조정 </a:t>
            </a:r>
            <a:endParaRPr lang="en-US" altLang="ko-KR" sz="2000" dirty="0"/>
          </a:p>
          <a:p>
            <a:pPr algn="ctr"/>
            <a:r>
              <a:rPr lang="ko-KR" altLang="en-US" sz="2000" dirty="0"/>
              <a:t>및 월 단위 </a:t>
            </a:r>
            <a:r>
              <a:rPr lang="en-US" altLang="ko-KR" sz="2000" dirty="0"/>
              <a:t>resampling</a:t>
            </a:r>
            <a:endParaRPr lang="ko-KR" alt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195BDC-9926-3C62-B88B-C73140C99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921" y="1895150"/>
            <a:ext cx="6584489" cy="17354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AFB12A-1154-FE4B-A3D3-0EAC52A0D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9772" y="3692375"/>
            <a:ext cx="6702785" cy="16983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0FC63D-7536-C9A9-6A2C-2CC29A392931}"/>
              </a:ext>
            </a:extLst>
          </p:cNvPr>
          <p:cNvCxnSpPr/>
          <p:nvPr/>
        </p:nvCxnSpPr>
        <p:spPr>
          <a:xfrm flipV="1">
            <a:off x="10717306" y="5768788"/>
            <a:ext cx="968188" cy="13178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7046A4-71B9-5C2D-C767-B8FF78FF717C}"/>
              </a:ext>
            </a:extLst>
          </p:cNvPr>
          <p:cNvSpPr txBox="1"/>
          <p:nvPr/>
        </p:nvSpPr>
        <p:spPr>
          <a:xfrm>
            <a:off x="348773" y="8388819"/>
            <a:ext cx="62727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계절조정 </a:t>
            </a:r>
            <a:r>
              <a:rPr lang="en-US" altLang="ko-KR" sz="2400" dirty="0"/>
              <a:t>:</a:t>
            </a:r>
            <a:r>
              <a:rPr lang="ko-KR" altLang="en-US" sz="2400" dirty="0"/>
              <a:t> 시계열의 다양한 변동요인 중 경기적 요인에 의한 변동을 보고자 할 때 원계열에서 비경기적 요인인 계절변동요인을 추출하여 제거하는 일련의 과정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FEB084-22D3-8F05-162B-42654BE0515C}"/>
              </a:ext>
            </a:extLst>
          </p:cNvPr>
          <p:cNvGrpSpPr/>
          <p:nvPr/>
        </p:nvGrpSpPr>
        <p:grpSpPr>
          <a:xfrm>
            <a:off x="98489" y="2449508"/>
            <a:ext cx="5433183" cy="5445927"/>
            <a:chOff x="98489" y="1898181"/>
            <a:chExt cx="5433183" cy="54459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87BBCB-921E-0CA4-1273-28A32688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89" y="1898181"/>
              <a:ext cx="5358877" cy="25952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E0D792-5E49-0647-AE82-0D9F3A07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789" y="4748527"/>
              <a:ext cx="5358877" cy="259558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6A8A32-630A-3391-1545-E7A05E17C7B2}"/>
                </a:ext>
              </a:extLst>
            </p:cNvPr>
            <p:cNvSpPr/>
            <p:nvPr/>
          </p:nvSpPr>
          <p:spPr>
            <a:xfrm>
              <a:off x="144789" y="3119718"/>
              <a:ext cx="5358877" cy="6852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27277A-B474-8803-0D13-3E8221798990}"/>
                </a:ext>
              </a:extLst>
            </p:cNvPr>
            <p:cNvSpPr/>
            <p:nvPr/>
          </p:nvSpPr>
          <p:spPr>
            <a:xfrm>
              <a:off x="172795" y="6002891"/>
              <a:ext cx="5358877" cy="6852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A7023F-D2BD-3383-5E60-3A50182DFCC3}"/>
              </a:ext>
            </a:extLst>
          </p:cNvPr>
          <p:cNvSpPr txBox="1"/>
          <p:nvPr/>
        </p:nvSpPr>
        <p:spPr>
          <a:xfrm>
            <a:off x="6092696" y="1630874"/>
            <a:ext cx="3323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Dickey-Fuller </a:t>
            </a:r>
          </a:p>
          <a:p>
            <a:pPr algn="ctr"/>
            <a:r>
              <a:rPr lang="ko-KR" altLang="en-US" sz="2400" dirty="0"/>
              <a:t>시계열 계절성 검정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A3990-783E-5821-BE10-48122253A246}"/>
              </a:ext>
            </a:extLst>
          </p:cNvPr>
          <p:cNvSpPr/>
          <p:nvPr/>
        </p:nvSpPr>
        <p:spPr>
          <a:xfrm>
            <a:off x="5619079" y="3119718"/>
            <a:ext cx="4000925" cy="26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E303-DA56-3D4D-C627-632416487528}"/>
              </a:ext>
            </a:extLst>
          </p:cNvPr>
          <p:cNvSpPr/>
          <p:nvPr/>
        </p:nvSpPr>
        <p:spPr>
          <a:xfrm>
            <a:off x="5623561" y="5867399"/>
            <a:ext cx="4000926" cy="26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6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ko-KR" alt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지수화 및 순환변동치 산출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E9CFC9-567C-4621-00BE-9FA969D97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935" y="1418829"/>
            <a:ext cx="4778050" cy="883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FDBEE1-CB9B-0A9E-C152-00C25E936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73" y="3789871"/>
            <a:ext cx="12110654" cy="27072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40FD9-DF88-65B6-A9F9-CFA2F8B33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58" y="7111031"/>
            <a:ext cx="12557225" cy="2780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81AF37-7261-781A-2A17-4DAD7AD09586}"/>
              </a:ext>
            </a:extLst>
          </p:cNvPr>
          <p:cNvSpPr txBox="1"/>
          <p:nvPr/>
        </p:nvSpPr>
        <p:spPr>
          <a:xfrm>
            <a:off x="4977053" y="6574526"/>
            <a:ext cx="801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Double HP</a:t>
            </a:r>
            <a:r>
              <a:rPr lang="ko-KR" altLang="en-US" sz="2800" dirty="0"/>
              <a:t>필터 적용 순환 변동치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AA2F6-55A3-0ADE-B76C-56725465664A}"/>
              </a:ext>
            </a:extLst>
          </p:cNvPr>
          <p:cNvSpPr txBox="1"/>
          <p:nvPr/>
        </p:nvSpPr>
        <p:spPr>
          <a:xfrm>
            <a:off x="5138178" y="3266651"/>
            <a:ext cx="8011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뉴스 지수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6678E-A43C-680D-B60B-E4B43C65C31A}"/>
              </a:ext>
            </a:extLst>
          </p:cNvPr>
          <p:cNvSpPr txBox="1"/>
          <p:nvPr/>
        </p:nvSpPr>
        <p:spPr>
          <a:xfrm>
            <a:off x="11301436" y="2281428"/>
            <a:ext cx="67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Ref : </a:t>
            </a:r>
            <a:r>
              <a:rPr lang="ko-KR" altLang="en-US" sz="1600" b="1" dirty="0"/>
              <a:t>뉴스 빅데이터를 이용한 경기 판단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빅카인즈</a:t>
            </a:r>
            <a:r>
              <a:rPr lang="ko-KR" altLang="en-US" sz="1600" b="1" dirty="0"/>
              <a:t> 뉴스 경기지수의 개발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B0AA0-65E3-6134-22D7-591C914E522D}"/>
              </a:ext>
            </a:extLst>
          </p:cNvPr>
          <p:cNvSpPr txBox="1"/>
          <p:nvPr/>
        </p:nvSpPr>
        <p:spPr>
          <a:xfrm>
            <a:off x="4621369" y="1667154"/>
            <a:ext cx="4005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뉴스 지수 </a:t>
            </a:r>
            <a:r>
              <a:rPr lang="en-US" altLang="ko-KR" sz="2800" dirty="0"/>
              <a:t>=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628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</a:t>
            </a:r>
            <a:r>
              <a:rPr lang="ko-KR" altLang="en-US" sz="4000" dirty="0">
                <a:solidFill>
                  <a:schemeClr val="dk1"/>
                </a:solidFill>
              </a:rPr>
              <a:t>와 비교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15C0AB-A3FA-AFD6-716B-23D97011B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23" y="2017704"/>
            <a:ext cx="10671417" cy="23150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7AF7A2-7252-D9A7-C087-AF6B156FB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24" y="4440467"/>
            <a:ext cx="10671416" cy="24569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8A138C-755B-83AB-E2F0-AD91EDB6FA12}"/>
              </a:ext>
            </a:extLst>
          </p:cNvPr>
          <p:cNvSpPr txBox="1"/>
          <p:nvPr/>
        </p:nvSpPr>
        <p:spPr>
          <a:xfrm>
            <a:off x="11394140" y="2091074"/>
            <a:ext cx="6370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    경기 선행 지수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코로나 폭락 구간에서 오히려 경기 상승예측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코스피 횡보구간과 지수 괴리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165246-3F5C-650B-F080-576FDA758702}"/>
              </a:ext>
            </a:extLst>
          </p:cNvPr>
          <p:cNvSpPr txBox="1"/>
          <p:nvPr/>
        </p:nvSpPr>
        <p:spPr>
          <a:xfrm>
            <a:off x="6495493" y="8606313"/>
            <a:ext cx="9931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상관 분석 결과 선행지수 대비 코스피와 높은 상관 관계</a:t>
            </a:r>
            <a:endParaRPr lang="en-US" altLang="ko-KR" sz="2800" b="1" dirty="0"/>
          </a:p>
          <a:p>
            <a:r>
              <a:rPr lang="en-US" altLang="ko-KR" sz="2800" b="1" dirty="0"/>
              <a:t>=&gt; </a:t>
            </a:r>
            <a:r>
              <a:rPr lang="ko-KR" altLang="en-US" sz="2800" b="1" dirty="0"/>
              <a:t>주식 투자에 최적화된 경기 지수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D2D9A19-0675-9F9D-8257-20E39E39B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6052" y="7523141"/>
            <a:ext cx="4709441" cy="21663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44843B-6B54-1CC2-C561-E4627F7F66AA}"/>
              </a:ext>
            </a:extLst>
          </p:cNvPr>
          <p:cNvSpPr txBox="1"/>
          <p:nvPr/>
        </p:nvSpPr>
        <p:spPr>
          <a:xfrm>
            <a:off x="11394140" y="5043475"/>
            <a:ext cx="6589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     뉴스 지수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코로나 폭락 구간 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코스피 횡보 구간 변동성 그대로 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ko-KR" altLang="en-US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4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</a:t>
            </a:r>
            <a:r>
              <a:rPr lang="ko-KR" altLang="en-US" sz="4000" dirty="0">
                <a:solidFill>
                  <a:schemeClr val="dk1"/>
                </a:solidFill>
              </a:rPr>
              <a:t>와 비교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E1C87-D599-E7DC-54C1-1A7F5C62F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26" y="3841878"/>
            <a:ext cx="13546382" cy="3022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79634-31A6-6901-0135-89A5F77C0A49}"/>
              </a:ext>
            </a:extLst>
          </p:cNvPr>
          <p:cNvSpPr txBox="1"/>
          <p:nvPr/>
        </p:nvSpPr>
        <p:spPr>
          <a:xfrm>
            <a:off x="397464" y="7338987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* </a:t>
            </a:r>
            <a:r>
              <a:rPr lang="ko-KR" altLang="en-US" sz="2800" dirty="0"/>
              <a:t>경기 변동 구간 </a:t>
            </a:r>
            <a:r>
              <a:rPr lang="ko-KR" altLang="en-US" sz="2800" dirty="0" err="1"/>
              <a:t>리밸런싱</a:t>
            </a:r>
            <a:r>
              <a:rPr lang="ko-KR" altLang="en-US" sz="2800" dirty="0"/>
              <a:t> 주기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151E0-2CB5-D694-5DD0-D27722CA0278}"/>
              </a:ext>
            </a:extLst>
          </p:cNvPr>
          <p:cNvSpPr txBox="1"/>
          <p:nvPr/>
        </p:nvSpPr>
        <p:spPr>
          <a:xfrm>
            <a:off x="1208771" y="2308966"/>
            <a:ext cx="247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모멘텀 스코어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51A3A-29F4-9400-4917-CBFA0FAEC5E9}"/>
              </a:ext>
            </a:extLst>
          </p:cNvPr>
          <p:cNvSpPr txBox="1"/>
          <p:nvPr/>
        </p:nvSpPr>
        <p:spPr>
          <a:xfrm>
            <a:off x="3684494" y="1831912"/>
            <a:ext cx="3254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전월 대비 상승 </a:t>
            </a:r>
            <a:r>
              <a:rPr lang="en-US" altLang="ko-KR" sz="2800" dirty="0"/>
              <a:t>1</a:t>
            </a:r>
          </a:p>
          <a:p>
            <a:endParaRPr lang="en-US" altLang="ko-KR" sz="2800" dirty="0"/>
          </a:p>
          <a:p>
            <a:r>
              <a:rPr lang="ko-KR" altLang="en-US" sz="2800" dirty="0"/>
              <a:t>전월 대비 하락 </a:t>
            </a:r>
            <a:r>
              <a:rPr lang="en-US" altLang="ko-KR" sz="2800" dirty="0"/>
              <a:t>0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42FA0-068E-D651-5A0B-870DF821E951}"/>
              </a:ext>
            </a:extLst>
          </p:cNvPr>
          <p:cNvSpPr txBox="1"/>
          <p:nvPr/>
        </p:nvSpPr>
        <p:spPr>
          <a:xfrm>
            <a:off x="11119620" y="1751617"/>
            <a:ext cx="6967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경기 시그널 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개월 </a:t>
            </a:r>
            <a:r>
              <a:rPr lang="en-US" altLang="ko-KR" sz="2800" dirty="0"/>
              <a:t>Rolling </a:t>
            </a:r>
            <a:r>
              <a:rPr lang="ko-KR" altLang="en-US" sz="2800" dirty="0"/>
              <a:t>평균 모멘텀 스코어</a:t>
            </a:r>
            <a:endParaRPr lang="en-US" altLang="ko-KR" sz="2800" dirty="0"/>
          </a:p>
          <a:p>
            <a:r>
              <a:rPr lang="en-US" altLang="ko-KR" sz="2800" dirty="0"/>
              <a:t>1 = </a:t>
            </a:r>
            <a:r>
              <a:rPr lang="ko-KR" altLang="en-US" sz="2800" dirty="0"/>
              <a:t>경기 상승세</a:t>
            </a:r>
            <a:endParaRPr lang="en-US" altLang="ko-KR" sz="2800" dirty="0"/>
          </a:p>
          <a:p>
            <a:r>
              <a:rPr lang="en-US" altLang="ko-KR" sz="2800" dirty="0"/>
              <a:t>0 = </a:t>
            </a:r>
            <a:r>
              <a:rPr lang="ko-KR" altLang="en-US" sz="2800" dirty="0"/>
              <a:t>경기 하락세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3C0BD-EF62-B11E-A54B-D6119F4D6636}"/>
              </a:ext>
            </a:extLst>
          </p:cNvPr>
          <p:cNvSpPr txBox="1"/>
          <p:nvPr/>
        </p:nvSpPr>
        <p:spPr>
          <a:xfrm>
            <a:off x="9871238" y="8774182"/>
            <a:ext cx="8216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/>
              <a:t>뉴스 지수 시그널 누적 수익률 </a:t>
            </a:r>
            <a:r>
              <a:rPr lang="en-US" altLang="ko-KR" sz="3600" b="1" dirty="0"/>
              <a:t>507.3%</a:t>
            </a:r>
          </a:p>
          <a:p>
            <a:pPr algn="r"/>
            <a:r>
              <a:rPr lang="ko-KR" altLang="en-US" sz="2800" dirty="0"/>
              <a:t>경기 선행 지수 시그널 누적 수익률 </a:t>
            </a:r>
            <a:r>
              <a:rPr lang="en-US" altLang="ko-KR" sz="2800" dirty="0"/>
              <a:t>312.1%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F86DA7-85B1-27B4-897F-0230CA24F749}"/>
              </a:ext>
            </a:extLst>
          </p:cNvPr>
          <p:cNvSpPr/>
          <p:nvPr/>
        </p:nvSpPr>
        <p:spPr>
          <a:xfrm>
            <a:off x="13250548" y="4821935"/>
            <a:ext cx="3465794" cy="80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E94B0F-7225-D8CA-D3FF-0D5BE6AADC11}"/>
              </a:ext>
            </a:extLst>
          </p:cNvPr>
          <p:cNvSpPr txBox="1"/>
          <p:nvPr/>
        </p:nvSpPr>
        <p:spPr>
          <a:xfrm>
            <a:off x="13106400" y="4863188"/>
            <a:ext cx="374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/>
              <a:t>2021</a:t>
            </a:r>
            <a:r>
              <a:rPr lang="ko-KR" altLang="en-US" sz="1800" b="1" dirty="0"/>
              <a:t>년 </a:t>
            </a:r>
            <a:r>
              <a:rPr lang="en-US" altLang="ko-KR" sz="1800" b="1" dirty="0"/>
              <a:t>8</a:t>
            </a:r>
            <a:r>
              <a:rPr lang="ko-KR" altLang="en-US" sz="1800" b="1" dirty="0"/>
              <a:t>월 </a:t>
            </a:r>
            <a:endParaRPr lang="en-US" altLang="ko-KR" sz="1800" b="1" dirty="0"/>
          </a:p>
          <a:p>
            <a:pPr algn="ctr"/>
            <a:r>
              <a:rPr lang="ko-KR" altLang="en-US" sz="1800" b="1" dirty="0"/>
              <a:t>경기 하락세 시그널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주식 매도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0F8438-A040-1BEB-D6D3-22813EE60CCC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4098238" y="4224889"/>
            <a:ext cx="878280" cy="638299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79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r>
              <a:rPr lang="en-US" altLang="ko-KR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LSTM</a:t>
            </a:r>
            <a:endParaRPr lang="ko-KR" altLang="en-US" sz="6600" dirty="0">
              <a:solidFill>
                <a:srgbClr val="FFCC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122853"/>
            <a:ext cx="4327433" cy="9368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3375659"/>
            <a:ext cx="441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마코비츠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손실함수와 모델 튜닝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0AA6B-3BB2-642B-7940-5DC8A0F149DC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FF971-9964-2F6F-0F86-ECB95E909557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99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9DE10CD1-4FEC-6173-2D7D-C146ADFB584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29F587-6BF4-85E1-1D44-5DFB8CAE1BB4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거시경제분석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A42EE-A1AF-D92A-1DA2-AA0A98682DC6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학습 데이터셋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643951-5E94-BF2F-DD5F-5F7BDAB6C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62836"/>
              </p:ext>
            </p:extLst>
          </p:nvPr>
        </p:nvGraphicFramePr>
        <p:xfrm>
          <a:off x="811877" y="1950721"/>
          <a:ext cx="16637925" cy="72668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7585">
                  <a:extLst>
                    <a:ext uri="{9D8B030D-6E8A-4147-A177-3AD203B41FA5}">
                      <a16:colId xmlns:a16="http://schemas.microsoft.com/office/drawing/2014/main" val="1594956338"/>
                    </a:ext>
                  </a:extLst>
                </a:gridCol>
                <a:gridCol w="3327585">
                  <a:extLst>
                    <a:ext uri="{9D8B030D-6E8A-4147-A177-3AD203B41FA5}">
                      <a16:colId xmlns:a16="http://schemas.microsoft.com/office/drawing/2014/main" val="756140926"/>
                    </a:ext>
                  </a:extLst>
                </a:gridCol>
                <a:gridCol w="3327585">
                  <a:extLst>
                    <a:ext uri="{9D8B030D-6E8A-4147-A177-3AD203B41FA5}">
                      <a16:colId xmlns:a16="http://schemas.microsoft.com/office/drawing/2014/main" val="2564297229"/>
                    </a:ext>
                  </a:extLst>
                </a:gridCol>
                <a:gridCol w="3327585">
                  <a:extLst>
                    <a:ext uri="{9D8B030D-6E8A-4147-A177-3AD203B41FA5}">
                      <a16:colId xmlns:a16="http://schemas.microsoft.com/office/drawing/2014/main" val="970392805"/>
                    </a:ext>
                  </a:extLst>
                </a:gridCol>
                <a:gridCol w="3327585">
                  <a:extLst>
                    <a:ext uri="{9D8B030D-6E8A-4147-A177-3AD203B41FA5}">
                      <a16:colId xmlns:a16="http://schemas.microsoft.com/office/drawing/2014/main" val="1820933102"/>
                    </a:ext>
                  </a:extLst>
                </a:gridCol>
              </a:tblGrid>
              <a:tr h="749354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Ticker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항목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(Columns)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총 </a:t>
                      </a:r>
                      <a:r>
                        <a:rPr lang="ko-KR" altLang="en-US" sz="2800" dirty="0" err="1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데이터량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출처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92782"/>
                  </a:ext>
                </a:extLst>
              </a:tr>
              <a:tr h="7241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거시경제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CLI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확장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회복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둔감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위축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268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OECD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86755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NEWS</a:t>
                      </a:r>
                      <a:endParaRPr lang="ko-KR" altLang="en-US" sz="28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호황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불황 등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752,954</a:t>
                      </a:r>
                      <a:r>
                        <a:rPr lang="en-US" altLang="ko-KR" sz="2400" b="1" dirty="0">
                          <a:solidFill>
                            <a:schemeClr val="bg2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rows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크롤링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85294"/>
                  </a:ext>
                </a:extLst>
              </a:tr>
              <a:tr h="724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안전자산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채권</a:t>
                      </a:r>
                      <a:endParaRPr lang="en-US" altLang="ko-KR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 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60,059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Koreaap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47640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AA-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 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AA-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52,144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13973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^IAU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금 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ETF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4,482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Pykrx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13157"/>
                  </a:ext>
                </a:extLst>
              </a:tr>
              <a:tr h="72416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위험자산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^KS11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KOSPI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5,037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39959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^DBC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원자재 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ETF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4,223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03953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^VNQ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부동산 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ETF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4,567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47241"/>
                  </a:ext>
                </a:extLst>
              </a:tr>
              <a:tr h="72416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^NSD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NASDAQ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5,121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rows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15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88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2FD9E40-10D4-2B5C-46B3-C3CF0D894E17}"/>
              </a:ext>
            </a:extLst>
          </p:cNvPr>
          <p:cNvSpPr/>
          <p:nvPr/>
        </p:nvSpPr>
        <p:spPr>
          <a:xfrm>
            <a:off x="371475" y="367501"/>
            <a:ext cx="17545050" cy="932038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 fontAlgn="ctr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34" name="그림 3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11C45160-01A9-636E-8D59-5A88D5185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988" y="4001492"/>
            <a:ext cx="12678798" cy="5520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액자 45">
            <a:extLst>
              <a:ext uri="{FF2B5EF4-FFF2-40B4-BE49-F238E27FC236}">
                <a16:creationId xmlns:a16="http://schemas.microsoft.com/office/drawing/2014/main" id="{548C22CA-F78E-A9CC-F03B-7B10E51F6092}"/>
              </a:ext>
            </a:extLst>
          </p:cNvPr>
          <p:cNvSpPr/>
          <p:nvPr/>
        </p:nvSpPr>
        <p:spPr>
          <a:xfrm>
            <a:off x="5715194" y="4316812"/>
            <a:ext cx="11751004" cy="2582711"/>
          </a:xfrm>
          <a:prstGeom prst="frame">
            <a:avLst>
              <a:gd name="adj1" fmla="val 2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8F625F37-BE51-F432-DED3-FE992FD55D02}"/>
              </a:ext>
            </a:extLst>
          </p:cNvPr>
          <p:cNvSpPr/>
          <p:nvPr/>
        </p:nvSpPr>
        <p:spPr>
          <a:xfrm>
            <a:off x="5716987" y="6895877"/>
            <a:ext cx="11764450" cy="2673999"/>
          </a:xfrm>
          <a:prstGeom prst="frame">
            <a:avLst>
              <a:gd name="adj1" fmla="val 217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9B21E4-F53E-3665-B442-A26675465390}"/>
              </a:ext>
            </a:extLst>
          </p:cNvPr>
          <p:cNvGrpSpPr/>
          <p:nvPr/>
        </p:nvGrpSpPr>
        <p:grpSpPr>
          <a:xfrm>
            <a:off x="821802" y="6213522"/>
            <a:ext cx="1770553" cy="1557754"/>
            <a:chOff x="789466" y="1890454"/>
            <a:chExt cx="1770553" cy="1557754"/>
          </a:xfrm>
          <a:effectLst/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785AD9-5FF2-11D3-8CD0-2F3505011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625" y1="24219" x2="40625" y2="24219"/>
                          <a14:foregroundMark x1="66406" y1="73438" x2="66406" y2="73438"/>
                          <a14:foregroundMark x1="85156" y1="42969" x2="85156" y2="429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9436" y="1890454"/>
              <a:ext cx="1219200" cy="12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B16D-C36B-B829-27D8-53F68D11654E}"/>
                </a:ext>
              </a:extLst>
            </p:cNvPr>
            <p:cNvSpPr txBox="1"/>
            <p:nvPr/>
          </p:nvSpPr>
          <p:spPr>
            <a:xfrm>
              <a:off x="789466" y="3109654"/>
              <a:ext cx="177055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Montserrat ExtraBold" pitchFamily="2" charset="0"/>
                </a:rPr>
                <a:t>Gantter</a:t>
              </a:r>
              <a:r>
                <a:rPr lang="en-US" altLang="ko-KR" sz="1600" dirty="0">
                  <a:latin typeface="Montserrat ExtraBold" pitchFamily="2" charset="0"/>
                </a:rPr>
                <a:t> Chart</a:t>
              </a:r>
              <a:endParaRPr lang="ko-KR" altLang="en-US" sz="1600" dirty="0">
                <a:latin typeface="Montserrat ExtraBold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25AA5F-C0C7-B5A5-F012-F1A0A4F39819}"/>
              </a:ext>
            </a:extLst>
          </p:cNvPr>
          <p:cNvSpPr txBox="1"/>
          <p:nvPr/>
        </p:nvSpPr>
        <p:spPr>
          <a:xfrm>
            <a:off x="2646947" y="5470756"/>
            <a:ext cx="130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투자전략 팀 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3A4712-8448-CD39-329D-015A7E1A7F0D}"/>
              </a:ext>
            </a:extLst>
          </p:cNvPr>
          <p:cNvSpPr/>
          <p:nvPr/>
        </p:nvSpPr>
        <p:spPr>
          <a:xfrm>
            <a:off x="3964775" y="5662882"/>
            <a:ext cx="276822" cy="14953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2416CC-CBF3-CC16-D7CC-E60E2FADBE83}"/>
              </a:ext>
            </a:extLst>
          </p:cNvPr>
          <p:cNvSpPr txBox="1"/>
          <p:nvPr/>
        </p:nvSpPr>
        <p:spPr>
          <a:xfrm>
            <a:off x="2646947" y="8297903"/>
            <a:ext cx="130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주식분석 팀 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E5079C-1BDF-448D-4B4B-8C0015DB0630}"/>
              </a:ext>
            </a:extLst>
          </p:cNvPr>
          <p:cNvSpPr/>
          <p:nvPr/>
        </p:nvSpPr>
        <p:spPr>
          <a:xfrm flipV="1">
            <a:off x="3951327" y="8471119"/>
            <a:ext cx="276823" cy="1499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C84873-C097-D700-8887-80A07F0E513D}"/>
              </a:ext>
            </a:extLst>
          </p:cNvPr>
          <p:cNvSpPr txBox="1"/>
          <p:nvPr/>
        </p:nvSpPr>
        <p:spPr>
          <a:xfrm>
            <a:off x="580835" y="1275707"/>
            <a:ext cx="2532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Date : 4.22 ~ 5.25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0" name="Google Shape;123;p3">
            <a:extLst>
              <a:ext uri="{FF2B5EF4-FFF2-40B4-BE49-F238E27FC236}">
                <a16:creationId xmlns:a16="http://schemas.microsoft.com/office/drawing/2014/main" id="{4F6ABA03-964B-2E7B-2209-1AEA5D74A822}"/>
              </a:ext>
            </a:extLst>
          </p:cNvPr>
          <p:cNvSpPr txBox="1"/>
          <p:nvPr/>
        </p:nvSpPr>
        <p:spPr>
          <a:xfrm>
            <a:off x="551252" y="666261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3" name="Google Shape;100;p2">
            <a:extLst>
              <a:ext uri="{FF2B5EF4-FFF2-40B4-BE49-F238E27FC236}">
                <a16:creationId xmlns:a16="http://schemas.microsoft.com/office/drawing/2014/main" id="{143F93F3-397A-409D-B946-95D742529DAD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44" name="Google Shape;101;p2">
              <a:extLst>
                <a:ext uri="{FF2B5EF4-FFF2-40B4-BE49-F238E27FC236}">
                  <a16:creationId xmlns:a16="http://schemas.microsoft.com/office/drawing/2014/main" id="{80AA55B8-26C0-8925-9C59-A5246465D05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02;p2">
              <a:extLst>
                <a:ext uri="{FF2B5EF4-FFF2-40B4-BE49-F238E27FC236}">
                  <a16:creationId xmlns:a16="http://schemas.microsoft.com/office/drawing/2014/main" id="{5BDCFDAF-426C-34A3-EB96-79C5292DEC32}"/>
                </a:ext>
              </a:extLst>
            </p:cNvPr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103;p2">
            <a:extLst>
              <a:ext uri="{FF2B5EF4-FFF2-40B4-BE49-F238E27FC236}">
                <a16:creationId xmlns:a16="http://schemas.microsoft.com/office/drawing/2014/main" id="{DFFA2665-8875-FEB5-ECB5-8FE6D853D665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6BC5F5-892D-EB4F-D0A6-B12E6D1E4E53}"/>
              </a:ext>
            </a:extLst>
          </p:cNvPr>
          <p:cNvGrpSpPr/>
          <p:nvPr/>
        </p:nvGrpSpPr>
        <p:grpSpPr>
          <a:xfrm>
            <a:off x="2735534" y="2633805"/>
            <a:ext cx="14730663" cy="60945"/>
            <a:chOff x="2731201" y="3377233"/>
            <a:chExt cx="14814210" cy="114690"/>
          </a:xfrm>
        </p:grpSpPr>
        <p:sp>
          <p:nvSpPr>
            <p:cNvPr id="57" name="순서도: 처리 56">
              <a:extLst>
                <a:ext uri="{FF2B5EF4-FFF2-40B4-BE49-F238E27FC236}">
                  <a16:creationId xmlns:a16="http://schemas.microsoft.com/office/drawing/2014/main" id="{705BC5C6-F4D2-0341-0B2B-A895ADD9E762}"/>
                </a:ext>
              </a:extLst>
            </p:cNvPr>
            <p:cNvSpPr/>
            <p:nvPr/>
          </p:nvSpPr>
          <p:spPr>
            <a:xfrm>
              <a:off x="2801611" y="3377426"/>
              <a:ext cx="14743800" cy="114497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순서도: 연결자 1">
              <a:extLst>
                <a:ext uri="{FF2B5EF4-FFF2-40B4-BE49-F238E27FC236}">
                  <a16:creationId xmlns:a16="http://schemas.microsoft.com/office/drawing/2014/main" id="{BB30426D-3D3D-7D0A-7B58-62EA061BFDCA}"/>
                </a:ext>
              </a:extLst>
            </p:cNvPr>
            <p:cNvSpPr/>
            <p:nvPr/>
          </p:nvSpPr>
          <p:spPr>
            <a:xfrm>
              <a:off x="2731201" y="3377233"/>
              <a:ext cx="114497" cy="114497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E94A82-699E-5343-753E-EBA474962D2D}"/>
              </a:ext>
            </a:extLst>
          </p:cNvPr>
          <p:cNvSpPr/>
          <p:nvPr/>
        </p:nvSpPr>
        <p:spPr>
          <a:xfrm>
            <a:off x="4257331" y="1990945"/>
            <a:ext cx="86914" cy="5432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AAC92A-B577-C461-E53A-72A027E53832}"/>
              </a:ext>
            </a:extLst>
          </p:cNvPr>
          <p:cNvSpPr/>
          <p:nvPr/>
        </p:nvSpPr>
        <p:spPr>
          <a:xfrm>
            <a:off x="4257330" y="1810339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57896F-3B55-B5E9-A43B-1C8012F13F6E}"/>
              </a:ext>
            </a:extLst>
          </p:cNvPr>
          <p:cNvSpPr/>
          <p:nvPr/>
        </p:nvSpPr>
        <p:spPr>
          <a:xfrm>
            <a:off x="4257330" y="1622684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FBCD01-A133-4C79-DE9D-9E167368DA99}"/>
              </a:ext>
            </a:extLst>
          </p:cNvPr>
          <p:cNvSpPr/>
          <p:nvPr/>
        </p:nvSpPr>
        <p:spPr>
          <a:xfrm>
            <a:off x="4257330" y="1434451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42793E97-B85E-1355-0023-689F1E2884F2}"/>
              </a:ext>
            </a:extLst>
          </p:cNvPr>
          <p:cNvSpPr/>
          <p:nvPr/>
        </p:nvSpPr>
        <p:spPr>
          <a:xfrm rot="8100000">
            <a:off x="17240996" y="2552728"/>
            <a:ext cx="241201" cy="238329"/>
          </a:xfrm>
          <a:prstGeom prst="halfFrame">
            <a:avLst>
              <a:gd name="adj1" fmla="val 20321"/>
              <a:gd name="adj2" fmla="val 2032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79738A3-868D-4C19-1875-9E7BA4A99792}"/>
              </a:ext>
            </a:extLst>
          </p:cNvPr>
          <p:cNvSpPr/>
          <p:nvPr/>
        </p:nvSpPr>
        <p:spPr>
          <a:xfrm>
            <a:off x="4197582" y="2573088"/>
            <a:ext cx="191298" cy="19129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D0A62-2A08-2082-863C-E4B190C97B1B}"/>
              </a:ext>
            </a:extLst>
          </p:cNvPr>
          <p:cNvSpPr txBox="1"/>
          <p:nvPr/>
        </p:nvSpPr>
        <p:spPr>
          <a:xfrm>
            <a:off x="4388880" y="1314200"/>
            <a:ext cx="152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6F912B-46FB-02DE-5751-346040B41945}"/>
              </a:ext>
            </a:extLst>
          </p:cNvPr>
          <p:cNvSpPr/>
          <p:nvPr/>
        </p:nvSpPr>
        <p:spPr>
          <a:xfrm>
            <a:off x="7329599" y="3258293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F2BBEC7-75C3-662B-AB20-7D6EA80EFC11}"/>
              </a:ext>
            </a:extLst>
          </p:cNvPr>
          <p:cNvSpPr/>
          <p:nvPr/>
        </p:nvSpPr>
        <p:spPr>
          <a:xfrm>
            <a:off x="7329599" y="3070638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1824A0-7841-8E20-BB39-3EDC5AEF1C8A}"/>
              </a:ext>
            </a:extLst>
          </p:cNvPr>
          <p:cNvSpPr/>
          <p:nvPr/>
        </p:nvSpPr>
        <p:spPr>
          <a:xfrm>
            <a:off x="7329599" y="2882405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6B94ABFA-B75C-5650-505D-CF4BA313993D}"/>
              </a:ext>
            </a:extLst>
          </p:cNvPr>
          <p:cNvSpPr/>
          <p:nvPr/>
        </p:nvSpPr>
        <p:spPr>
          <a:xfrm>
            <a:off x="7276001" y="2595492"/>
            <a:ext cx="191298" cy="19129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CB4473-635D-5F5F-62B7-4248133F1DFA}"/>
              </a:ext>
            </a:extLst>
          </p:cNvPr>
          <p:cNvSpPr txBox="1"/>
          <p:nvPr/>
        </p:nvSpPr>
        <p:spPr>
          <a:xfrm>
            <a:off x="7487319" y="2818598"/>
            <a:ext cx="152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BF8F2D-BC50-B1FB-927C-6C630C62DEDB}"/>
              </a:ext>
            </a:extLst>
          </p:cNvPr>
          <p:cNvSpPr/>
          <p:nvPr/>
        </p:nvSpPr>
        <p:spPr>
          <a:xfrm>
            <a:off x="10964337" y="1968249"/>
            <a:ext cx="86914" cy="5432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8D61379-6DA1-80DB-02B5-325F543CFA61}"/>
              </a:ext>
            </a:extLst>
          </p:cNvPr>
          <p:cNvSpPr/>
          <p:nvPr/>
        </p:nvSpPr>
        <p:spPr>
          <a:xfrm>
            <a:off x="10964336" y="1787643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F18956-5B50-D6B2-F5A4-6870EC173507}"/>
              </a:ext>
            </a:extLst>
          </p:cNvPr>
          <p:cNvSpPr/>
          <p:nvPr/>
        </p:nvSpPr>
        <p:spPr>
          <a:xfrm>
            <a:off x="10964336" y="1599988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E8A7CC-F002-9656-AF2D-AD89FBC390BB}"/>
              </a:ext>
            </a:extLst>
          </p:cNvPr>
          <p:cNvSpPr/>
          <p:nvPr/>
        </p:nvSpPr>
        <p:spPr>
          <a:xfrm>
            <a:off x="10964336" y="1411755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5E54DBF6-4D83-AA33-8D6B-C2D5CDBB0B02}"/>
              </a:ext>
            </a:extLst>
          </p:cNvPr>
          <p:cNvSpPr/>
          <p:nvPr/>
        </p:nvSpPr>
        <p:spPr>
          <a:xfrm>
            <a:off x="10904588" y="2550392"/>
            <a:ext cx="191298" cy="19129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D447ED3-4F28-0A6C-A5B1-0E3506A7F572}"/>
              </a:ext>
            </a:extLst>
          </p:cNvPr>
          <p:cNvSpPr txBox="1"/>
          <p:nvPr/>
        </p:nvSpPr>
        <p:spPr>
          <a:xfrm>
            <a:off x="11095886" y="1291504"/>
            <a:ext cx="152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43E2067-BCBA-ECD3-DF56-7373C9B5AF91}"/>
              </a:ext>
            </a:extLst>
          </p:cNvPr>
          <p:cNvSpPr/>
          <p:nvPr/>
        </p:nvSpPr>
        <p:spPr>
          <a:xfrm>
            <a:off x="14316721" y="3249029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670820-424D-B000-82ED-A725B0EC09A1}"/>
              </a:ext>
            </a:extLst>
          </p:cNvPr>
          <p:cNvSpPr/>
          <p:nvPr/>
        </p:nvSpPr>
        <p:spPr>
          <a:xfrm>
            <a:off x="14316721" y="3061374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A85E998-35EE-451C-AAB8-33E0E3569E48}"/>
              </a:ext>
            </a:extLst>
          </p:cNvPr>
          <p:cNvSpPr/>
          <p:nvPr/>
        </p:nvSpPr>
        <p:spPr>
          <a:xfrm>
            <a:off x="14316721" y="2873141"/>
            <a:ext cx="86914" cy="918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연결자 87">
            <a:extLst>
              <a:ext uri="{FF2B5EF4-FFF2-40B4-BE49-F238E27FC236}">
                <a16:creationId xmlns:a16="http://schemas.microsoft.com/office/drawing/2014/main" id="{D02B48EB-6FD8-44BC-C8FC-63E7A3E106B1}"/>
              </a:ext>
            </a:extLst>
          </p:cNvPr>
          <p:cNvSpPr/>
          <p:nvPr/>
        </p:nvSpPr>
        <p:spPr>
          <a:xfrm>
            <a:off x="14263123" y="2586228"/>
            <a:ext cx="191298" cy="191298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0A7D89-3455-0AC4-60CE-E2B1286C508F}"/>
              </a:ext>
            </a:extLst>
          </p:cNvPr>
          <p:cNvSpPr txBox="1"/>
          <p:nvPr/>
        </p:nvSpPr>
        <p:spPr>
          <a:xfrm>
            <a:off x="14474538" y="2809334"/>
            <a:ext cx="152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0E77A-7FA7-CEA4-1AEB-9ABAF6693EFF}"/>
              </a:ext>
            </a:extLst>
          </p:cNvPr>
          <p:cNvSpPr txBox="1"/>
          <p:nvPr/>
        </p:nvSpPr>
        <p:spPr>
          <a:xfrm>
            <a:off x="5279069" y="1250346"/>
            <a:ext cx="218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거시경제 분석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재무비율 기준선정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86E36C0-A519-6C22-9C2B-38F73FFD4EDC}"/>
              </a:ext>
            </a:extLst>
          </p:cNvPr>
          <p:cNvSpPr txBox="1"/>
          <p:nvPr/>
        </p:nvSpPr>
        <p:spPr>
          <a:xfrm>
            <a:off x="8421870" y="2786276"/>
            <a:ext cx="218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튜닝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추가 수집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지표 추가 선별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02B83E-E97C-1152-72D4-0476C2CB440C}"/>
              </a:ext>
            </a:extLst>
          </p:cNvPr>
          <p:cNvSpPr txBox="1"/>
          <p:nvPr/>
        </p:nvSpPr>
        <p:spPr>
          <a:xfrm>
            <a:off x="12056858" y="1250346"/>
            <a:ext cx="2182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백테스팅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가중치 저장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투자성향 분석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B3804C-D0D8-F7E1-98F2-A77536987A5A}"/>
              </a:ext>
            </a:extLst>
          </p:cNvPr>
          <p:cNvSpPr txBox="1"/>
          <p:nvPr/>
        </p:nvSpPr>
        <p:spPr>
          <a:xfrm>
            <a:off x="15372081" y="2786276"/>
            <a:ext cx="21826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구현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시연 준비 등</a:t>
            </a:r>
          </a:p>
        </p:txBody>
      </p:sp>
    </p:spTree>
    <p:extLst>
      <p:ext uri="{BB962C8B-B14F-4D97-AF65-F5344CB8AC3E}">
        <p14:creationId xmlns:p14="http://schemas.microsoft.com/office/powerpoint/2010/main" val="5042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막힌 원호 23">
            <a:extLst>
              <a:ext uri="{FF2B5EF4-FFF2-40B4-BE49-F238E27FC236}">
                <a16:creationId xmlns:a16="http://schemas.microsoft.com/office/drawing/2014/main" id="{85230C23-C757-7C10-6745-0DF3032FF206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04" name="Google Shape;204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10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" name="Google Shape;206;p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0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6657" y="1827027"/>
            <a:ext cx="7772400" cy="521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1828800" y="7463671"/>
            <a:ext cx="1545802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마코비츠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이론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투자성향에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맞는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최적의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비중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기대수익률에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대한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이걸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(LSTM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)과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결합할거다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70462A-198F-BCD7-1D46-69098741FC3A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4451DECC-E36E-556B-8D0D-6CBCA26AB56B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03961431-7C8B-B109-29A2-67AB06563E56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651E5AF4-0A17-100E-B7C4-6A05634E28A5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C3AE1755-F866-0B53-07D6-AF49B9126E1A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C5A94D5F-BC52-35A2-3246-F477D46C44F1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7D2B3AA2-5B39-8069-4280-27813EF85406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625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14" name="Google Shape;314;p1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15" name="Google Shape;315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7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7" name="Google Shape;317;p1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1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19" name="Google Shape;319;p17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990600" y="8343900"/>
            <a:ext cx="1188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http://koreascience.kr/article/JAKO201311637857578.pdf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4967" y="1835276"/>
            <a:ext cx="10621857" cy="5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29" name="Google Shape;329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1" name="Google Shape;331;p1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33" name="Google Shape;333;p18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8"/>
          <p:cNvSpPr txBox="1"/>
          <p:nvPr/>
        </p:nvSpPr>
        <p:spPr>
          <a:xfrm>
            <a:off x="990600" y="8343900"/>
            <a:ext cx="1188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http://koreascience.kr/article/JAKO201311637857578.pdf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5200" y="2008215"/>
            <a:ext cx="7543800" cy="47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1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42" name="Google Shape;342;p1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43" name="Google Shape;343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19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5" name="Google Shape;345;p1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47" name="Google Shape;347;p19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0800" y="2053119"/>
            <a:ext cx="9448800" cy="439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6443042"/>
            <a:ext cx="57912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F16B1-F756-1887-A18E-47769B137144}"/>
              </a:ext>
            </a:extLst>
          </p:cNvPr>
          <p:cNvSpPr txBox="1"/>
          <p:nvPr/>
        </p:nvSpPr>
        <p:spPr>
          <a:xfrm>
            <a:off x="10078747" y="7659984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윤고딕 230"/>
                <a:ea typeface="한컴 윤고딕 230"/>
              </a:rPr>
              <a:t>투자자 데이터 생성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30567FB9-9DBA-8C4E-202E-7190F182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702" y="3543136"/>
            <a:ext cx="5399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1DA0514-565B-9763-A681-47DA3F19B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30" y="6300014"/>
            <a:ext cx="5790883" cy="48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C8B57-9D52-7D50-85CF-310795F37CEB}"/>
              </a:ext>
            </a:extLst>
          </p:cNvPr>
          <p:cNvSpPr txBox="1"/>
          <p:nvPr/>
        </p:nvSpPr>
        <p:spPr>
          <a:xfrm>
            <a:off x="934747" y="7659984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한컴 윤고딕 230"/>
                <a:ea typeface="한컴 윤고딕 230"/>
              </a:rPr>
              <a:t>Self-reporting </a:t>
            </a:r>
            <a:r>
              <a:rPr lang="ko-KR" altLang="en-US" sz="2400" dirty="0">
                <a:latin typeface="한컴 윤고딕 230"/>
                <a:ea typeface="한컴 윤고딕 230"/>
              </a:rPr>
              <a:t>통계자료 기반 </a:t>
            </a:r>
            <a:r>
              <a:rPr lang="ko-KR" altLang="en-US" sz="2400" dirty="0" err="1">
                <a:latin typeface="한컴 윤고딕 230"/>
                <a:ea typeface="한컴 윤고딕 230"/>
              </a:rPr>
              <a:t>난수생성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93A2FFA9-FC06-114F-07A2-4B64C1F34E5D}"/>
              </a:ext>
            </a:extLst>
          </p:cNvPr>
          <p:cNvGrpSpPr/>
          <p:nvPr/>
        </p:nvGrpSpPr>
        <p:grpSpPr>
          <a:xfrm>
            <a:off x="1010946" y="2662503"/>
            <a:ext cx="6937819" cy="2480997"/>
            <a:chOff x="1529572" y="1638634"/>
            <a:chExt cx="7338896" cy="3658101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251B1767-3DD1-2C3F-6950-673DB6EB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9572" y="1638634"/>
              <a:ext cx="7338896" cy="3658101"/>
            </a:xfrm>
            <a:prstGeom prst="rect">
              <a:avLst/>
            </a:prstGeom>
          </p:spPr>
        </p:pic>
      </p:grpSp>
      <p:pic>
        <p:nvPicPr>
          <p:cNvPr id="22" name="Object 4">
            <a:extLst>
              <a:ext uri="{FF2B5EF4-FFF2-40B4-BE49-F238E27FC236}">
                <a16:creationId xmlns:a16="http://schemas.microsoft.com/office/drawing/2014/main" id="{B2870EF1-726C-1E6C-B8C7-07524D474D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189" y="2867634"/>
            <a:ext cx="4408595" cy="10781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4C18E5-F7B4-A17E-52FE-731BB9EA0D70}"/>
              </a:ext>
            </a:extLst>
          </p:cNvPr>
          <p:cNvGrpSpPr/>
          <p:nvPr/>
        </p:nvGrpSpPr>
        <p:grpSpPr>
          <a:xfrm rot="5400000">
            <a:off x="8044005" y="7138647"/>
            <a:ext cx="426944" cy="1539059"/>
            <a:chOff x="7818554" y="4864213"/>
            <a:chExt cx="350326" cy="165790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4B8421DB-4D07-19A9-487E-84F2E1BC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554" y="4864213"/>
              <a:ext cx="350326" cy="16579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908B96-1F01-30E1-3063-18428433D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895" y="2969218"/>
            <a:ext cx="7375029" cy="303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2C1FC4-1F4E-6F9B-0B5D-99F8AD3945EC}"/>
              </a:ext>
            </a:extLst>
          </p:cNvPr>
          <p:cNvGrpSpPr/>
          <p:nvPr/>
        </p:nvGrpSpPr>
        <p:grpSpPr>
          <a:xfrm>
            <a:off x="15538539" y="5818964"/>
            <a:ext cx="1975283" cy="1448513"/>
            <a:chOff x="10724718" y="1916615"/>
            <a:chExt cx="1975283" cy="14485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79392A-B4FB-16A2-3871-6F647C5EF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4719" y="2793336"/>
              <a:ext cx="1975282" cy="57179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F7EDB30-1E08-14EC-0478-B882CEF8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24718" y="1916615"/>
              <a:ext cx="1975282" cy="810906"/>
            </a:xfrm>
            <a:prstGeom prst="rect">
              <a:avLst/>
            </a:prstGeom>
          </p:spPr>
        </p:pic>
      </p:grpSp>
      <p:sp>
        <p:nvSpPr>
          <p:cNvPr id="992" name="TextBox 991">
            <a:extLst>
              <a:ext uri="{FF2B5EF4-FFF2-40B4-BE49-F238E27FC236}">
                <a16:creationId xmlns:a16="http://schemas.microsoft.com/office/drawing/2014/main" id="{B7488CBB-5A4E-60A8-B8DA-8C0C9E3B2B69}"/>
              </a:ext>
            </a:extLst>
          </p:cNvPr>
          <p:cNvSpPr txBox="1"/>
          <p:nvPr/>
        </p:nvSpPr>
        <p:spPr>
          <a:xfrm>
            <a:off x="1205189" y="3753490"/>
            <a:ext cx="674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투자 위험수용성향 척도의 활용성에 관한 연구</a:t>
            </a:r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- Grable &amp; Lytton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의 시나리오형 문항과 단일문항 측정방법의 비교</a:t>
            </a:r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설문 문항 및 통계 자료 활용</a:t>
            </a: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96160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CE133-EE33-7025-4182-90E844818406}"/>
              </a:ext>
            </a:extLst>
          </p:cNvPr>
          <p:cNvSpPr txBox="1"/>
          <p:nvPr/>
        </p:nvSpPr>
        <p:spPr>
          <a:xfrm>
            <a:off x="6781800" y="6069330"/>
            <a:ext cx="2057400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latin typeface="한컴 윤고딕 230"/>
                <a:ea typeface="한컴 윤고딕 230"/>
              </a:rPr>
              <a:t>KMeans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1CF775-7378-4BF6-E769-04EFC509F4E2}"/>
              </a:ext>
            </a:extLst>
          </p:cNvPr>
          <p:cNvSpPr txBox="1"/>
          <p:nvPr/>
        </p:nvSpPr>
        <p:spPr>
          <a:xfrm>
            <a:off x="1142999" y="6069330"/>
            <a:ext cx="2057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한컴 윤고딕 230"/>
                <a:ea typeface="한컴 윤고딕 230"/>
              </a:rPr>
              <a:t>Birch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3B7C83-D684-7BF7-D1DE-3E5FB98B18B4}"/>
              </a:ext>
            </a:extLst>
          </p:cNvPr>
          <p:cNvSpPr txBox="1"/>
          <p:nvPr/>
        </p:nvSpPr>
        <p:spPr>
          <a:xfrm>
            <a:off x="12649200" y="6069330"/>
            <a:ext cx="4114801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latin typeface="한컴 윤고딕 230"/>
                <a:ea typeface="한컴 윤고딕 230"/>
              </a:rPr>
              <a:t>MiniBatchKMeans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208EB1C-7D4E-1C46-00CB-9FC2E7B35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42" y="2071188"/>
            <a:ext cx="7375029" cy="303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3E1682D-2DD9-8E3D-8837-C73F24318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22" y="6537007"/>
            <a:ext cx="4686954" cy="320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721BF-9326-E7CD-87E6-C506169BA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663" y="6537007"/>
            <a:ext cx="4610743" cy="3134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43883-0365-8DB6-DBF6-C6D01FA91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161" y="6537007"/>
            <a:ext cx="4782217" cy="3181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336197-8B48-FA75-C1ED-8A73F09F456D}"/>
              </a:ext>
            </a:extLst>
          </p:cNvPr>
          <p:cNvSpPr/>
          <p:nvPr/>
        </p:nvSpPr>
        <p:spPr>
          <a:xfrm>
            <a:off x="6248400" y="6069330"/>
            <a:ext cx="5638800" cy="387477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939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E054AC-94B2-C2D0-F800-ED51955CC113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7429500"/>
          <a:ext cx="8534400" cy="1371600"/>
        </p:xfrm>
        <a:graphic>
          <a:graphicData uri="http://schemas.openxmlformats.org/drawingml/2006/table">
            <a:tbl>
              <a:tblPr firstRow="1" bandRow="1"/>
              <a:tblGrid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안정형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안정추구형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위험중립형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적극투자형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 err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공격투자형</a:t>
                      </a:r>
                      <a:endParaRPr lang="en-US" altLang="ko-KR" sz="2000" b="1" dirty="0">
                        <a:solidFill>
                          <a:schemeClr val="dk1"/>
                        </a:solidFill>
                        <a:latin typeface="한컴 윤고딕 230"/>
                        <a:ea typeface="한컴 윤고딕 23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277B009-3F7C-4888-EC89-1FA5F0FF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680" y="1783895"/>
            <a:ext cx="8592520" cy="4661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18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기업 선정 방법 및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0AA6B-3BB2-642B-7940-5DC8A0F149DC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FF971-9964-2F6F-0F86-ECB95E909557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B0D632-BAFB-F757-3B59-8ACEA97E35A5}"/>
              </a:ext>
            </a:extLst>
          </p:cNvPr>
          <p:cNvGrpSpPr/>
          <p:nvPr/>
        </p:nvGrpSpPr>
        <p:grpSpPr>
          <a:xfrm>
            <a:off x="1414461" y="4800600"/>
            <a:ext cx="4403884" cy="2514600"/>
            <a:chOff x="1417320" y="1478280"/>
            <a:chExt cx="4403884" cy="25146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C202B9-B0D5-AB06-BBA9-EB74C3A1BF41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95123F-687E-E911-4FBD-F08E2E8540D4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2A418-23D2-0D81-FD22-60C635140656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투자기법</a:t>
                </a:r>
                <a:endParaRPr lang="en-US" altLang="ko-KR" sz="4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FB4B158-77BC-6FAA-788C-C841A447E3FE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D9C9C9-76B5-FD81-033A-6A0689FC9F14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선행연구 </a:t>
                </a:r>
                <a:r>
                  <a:rPr lang="en-US" altLang="ko-KR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: 3</a:t>
                </a:r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대 거장 투자 기법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7E0E4F-BF4C-BCBA-1DCA-0BBB95F8E603}"/>
              </a:ext>
            </a:extLst>
          </p:cNvPr>
          <p:cNvGrpSpPr/>
          <p:nvPr/>
        </p:nvGrpSpPr>
        <p:grpSpPr>
          <a:xfrm>
            <a:off x="7065856" y="4800600"/>
            <a:ext cx="4403884" cy="2514600"/>
            <a:chOff x="1417320" y="5041940"/>
            <a:chExt cx="4403884" cy="25146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05D62D-204E-E2F0-FB22-3E499D51B3C9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FB3E38-DB2C-EDDA-C1B6-85A97F05E327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CC1F02-BDFC-3E49-734A-FFFF7332439F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기업종목선정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03ADB5A-11D3-A828-A0E0-C28B7102C90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252C1C-2D96-7BEA-575D-EE913D64136C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 err="1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기법별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선정조건 최적화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C6B4B0-8E97-4A0E-1C19-7BCB5B2DAE80}"/>
              </a:ext>
            </a:extLst>
          </p:cNvPr>
          <p:cNvGrpSpPr/>
          <p:nvPr/>
        </p:nvGrpSpPr>
        <p:grpSpPr>
          <a:xfrm>
            <a:off x="12707359" y="4800600"/>
            <a:ext cx="4403884" cy="2514600"/>
            <a:chOff x="1417320" y="5041940"/>
            <a:chExt cx="4403884" cy="25146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D50B4B-FBAD-D1FA-62A3-44160B7694A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B15552-E05E-154A-F3E8-606BA6166F2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123658"/>
              <a:chOff x="1706404" y="1628541"/>
              <a:chExt cx="4114800" cy="212365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961263-A7D3-487B-C8CB-6E791B9A739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시각화</a:t>
                </a:r>
                <a:endPara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endPara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576EDF3-A71C-9C1B-7E8C-32A2699D3D19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167CC7-1065-FB5C-F95A-2BC76EEC1D57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코스피 수익률과 비교</a:t>
                </a:r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62AFA9-A83B-4EBB-5691-8F1B1F503196}"/>
              </a:ext>
            </a:extLst>
          </p:cNvPr>
          <p:cNvCxnSpPr>
            <a:cxnSpLocks/>
          </p:cNvCxnSpPr>
          <p:nvPr/>
        </p:nvCxnSpPr>
        <p:spPr>
          <a:xfrm>
            <a:off x="5696425" y="6068139"/>
            <a:ext cx="907018" cy="0"/>
          </a:xfrm>
          <a:prstGeom prst="straightConnector1">
            <a:avLst/>
          </a:prstGeom>
          <a:ln w="50800">
            <a:solidFill>
              <a:srgbClr val="FFC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770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>
            <a:extLst>
              <a:ext uri="{FF2B5EF4-FFF2-40B4-BE49-F238E27FC236}">
                <a16:creationId xmlns:a16="http://schemas.microsoft.com/office/drawing/2014/main" id="{645B3A68-2182-B93D-DA98-DDA6CC167DC8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AA716-20E4-CC93-6E0A-8D99445228FB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D4E08-B410-E588-4291-A17C9391D189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3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대 거장 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– </a:t>
            </a:r>
            <a:r>
              <a:rPr lang="ko-KR" altLang="en-US" sz="32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32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, </a:t>
            </a:r>
            <a:r>
              <a:rPr lang="ko-KR" altLang="en-US" sz="32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</a:t>
            </a:r>
            <a:r>
              <a:rPr lang="en-US" altLang="ko-KR" sz="32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, </a:t>
            </a:r>
            <a:r>
              <a:rPr lang="ko-KR" altLang="en-US" sz="3200" dirty="0">
                <a:solidFill>
                  <a:srgbClr val="F2B8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44B0E5-99D0-BB51-74CE-AFFD2C3D1B93}"/>
              </a:ext>
            </a:extLst>
          </p:cNvPr>
          <p:cNvGrpSpPr/>
          <p:nvPr/>
        </p:nvGrpSpPr>
        <p:grpSpPr>
          <a:xfrm>
            <a:off x="12704768" y="1939986"/>
            <a:ext cx="4229631" cy="7950298"/>
            <a:chOff x="12704768" y="1939986"/>
            <a:chExt cx="4229631" cy="79502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8D848-62AE-6615-E206-64B121FCBFCF}"/>
                </a:ext>
              </a:extLst>
            </p:cNvPr>
            <p:cNvSpPr/>
            <p:nvPr/>
          </p:nvSpPr>
          <p:spPr>
            <a:xfrm>
              <a:off x="12811710" y="7391886"/>
              <a:ext cx="4013646" cy="2498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E047CE-2A28-AF85-803C-18A02CC007EB}"/>
                </a:ext>
              </a:extLst>
            </p:cNvPr>
            <p:cNvSpPr txBox="1"/>
            <p:nvPr/>
          </p:nvSpPr>
          <p:spPr>
            <a:xfrm>
              <a:off x="12704768" y="7763922"/>
              <a:ext cx="422963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F2B800"/>
                  </a:solidFill>
                  <a:latin typeface="Montserrat ExtraBold" pitchFamily="2" charset="0"/>
                  <a:sym typeface="Arial"/>
                </a:rPr>
                <a:t>Rule No.1,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Never lose money</a:t>
              </a:r>
              <a:endParaRPr lang="en-US" altLang="ko-KR" sz="2400" b="0" i="0" u="none" strike="noStrike" cap="none" dirty="0">
                <a:solidFill>
                  <a:schemeClr val="tx1"/>
                </a:solidFill>
                <a:latin typeface="Montserrat ExtraBold" pitchFamily="2" charset="0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F2B800"/>
                  </a:solidFill>
                  <a:latin typeface="Montserrat ExtraBold" pitchFamily="2" charset="0"/>
                  <a:sym typeface="Arial"/>
                </a:rPr>
                <a:t>Rule No.2,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Never forget Rule No.1</a:t>
              </a:r>
              <a:endParaRPr lang="en-US" altLang="ko-KR" sz="5400" b="1" i="0" u="none" strike="noStrike" cap="none" dirty="0">
                <a:solidFill>
                  <a:schemeClr val="tx1"/>
                </a:solidFill>
                <a:latin typeface="Montserrat ExtraBold" pitchFamily="2" charset="0"/>
                <a:sym typeface="Arial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D4D68B-3455-A4C5-A9C4-11C18FB0797E}"/>
                </a:ext>
              </a:extLst>
            </p:cNvPr>
            <p:cNvGrpSpPr/>
            <p:nvPr/>
          </p:nvGrpSpPr>
          <p:grpSpPr>
            <a:xfrm>
              <a:off x="12704768" y="1939986"/>
              <a:ext cx="4120587" cy="5393122"/>
              <a:chOff x="13155559" y="1933381"/>
              <a:chExt cx="4120587" cy="539312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07A29A8-C4F4-4256-5219-9811DF542CF8}"/>
                  </a:ext>
                </a:extLst>
              </p:cNvPr>
              <p:cNvGrpSpPr/>
              <p:nvPr/>
            </p:nvGrpSpPr>
            <p:grpSpPr>
              <a:xfrm>
                <a:off x="13155559" y="1933381"/>
                <a:ext cx="4120587" cy="4625158"/>
                <a:chOff x="13106399" y="2005729"/>
                <a:chExt cx="4120587" cy="4625158"/>
              </a:xfrm>
            </p:grpSpPr>
            <p:sp>
              <p:nvSpPr>
                <p:cNvPr id="27" name="Google Shape;763;g12abfe0b891_0_238">
                  <a:extLst>
                    <a:ext uri="{FF2B5EF4-FFF2-40B4-BE49-F238E27FC236}">
                      <a16:creationId xmlns:a16="http://schemas.microsoft.com/office/drawing/2014/main" id="{114FC513-0C3F-680C-39CD-9FA937F9EE60}"/>
                    </a:ext>
                  </a:extLst>
                </p:cNvPr>
                <p:cNvSpPr/>
                <p:nvPr/>
              </p:nvSpPr>
              <p:spPr>
                <a:xfrm>
                  <a:off x="13106399" y="2016661"/>
                  <a:ext cx="4120587" cy="4614226"/>
                </a:xfrm>
                <a:prstGeom prst="frame">
                  <a:avLst>
                    <a:gd name="adj1" fmla="val 17086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68" name="Google Shape;768;g12abfe0b891_0_23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06400" y="2005729"/>
                  <a:ext cx="3432502" cy="46251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1E87AD-3082-A7B0-59AB-AA40BDD907B3}"/>
                  </a:ext>
                </a:extLst>
              </p:cNvPr>
              <p:cNvSpPr txBox="1"/>
              <p:nvPr/>
            </p:nvSpPr>
            <p:spPr>
              <a:xfrm>
                <a:off x="13373170" y="6587839"/>
                <a:ext cx="29972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i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Warren Buffett</a:t>
                </a:r>
              </a:p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(1930.08.31 ~ )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B51E5C-EF9E-31CE-2270-3CB469D7CFA0}"/>
              </a:ext>
            </a:extLst>
          </p:cNvPr>
          <p:cNvGrpSpPr/>
          <p:nvPr/>
        </p:nvGrpSpPr>
        <p:grpSpPr>
          <a:xfrm>
            <a:off x="7099140" y="1906588"/>
            <a:ext cx="4229631" cy="8005698"/>
            <a:chOff x="7082657" y="1906588"/>
            <a:chExt cx="4229631" cy="800569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64B682-00F9-AD8C-AB8A-91BE6CA6E65A}"/>
                </a:ext>
              </a:extLst>
            </p:cNvPr>
            <p:cNvGrpSpPr/>
            <p:nvPr/>
          </p:nvGrpSpPr>
          <p:grpSpPr>
            <a:xfrm>
              <a:off x="7082657" y="1906588"/>
              <a:ext cx="4122688" cy="5319493"/>
              <a:chOff x="7425424" y="1944313"/>
              <a:chExt cx="4122688" cy="531949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C4F54F2-C988-A2D1-53AF-55B7F1EC95A3}"/>
                  </a:ext>
                </a:extLst>
              </p:cNvPr>
              <p:cNvGrpSpPr/>
              <p:nvPr/>
            </p:nvGrpSpPr>
            <p:grpSpPr>
              <a:xfrm>
                <a:off x="7425424" y="1944313"/>
                <a:ext cx="4122688" cy="4580829"/>
                <a:chOff x="7426606" y="2016661"/>
                <a:chExt cx="4122688" cy="4580829"/>
              </a:xfrm>
            </p:grpSpPr>
            <p:sp>
              <p:nvSpPr>
                <p:cNvPr id="26" name="Google Shape;763;g12abfe0b891_0_238">
                  <a:extLst>
                    <a:ext uri="{FF2B5EF4-FFF2-40B4-BE49-F238E27FC236}">
                      <a16:creationId xmlns:a16="http://schemas.microsoft.com/office/drawing/2014/main" id="{63F0DF4D-7A5B-42C3-8782-963F9C9B4A6F}"/>
                    </a:ext>
                  </a:extLst>
                </p:cNvPr>
                <p:cNvSpPr/>
                <p:nvPr/>
              </p:nvSpPr>
              <p:spPr>
                <a:xfrm>
                  <a:off x="7428707" y="2016661"/>
                  <a:ext cx="4120587" cy="4580829"/>
                </a:xfrm>
                <a:prstGeom prst="frame">
                  <a:avLst>
                    <a:gd name="adj1" fmla="val 17086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66" name="Google Shape;766;g12abfe0b891_0_238"/>
                <p:cNvPicPr preferRelativeResize="0"/>
                <p:nvPr/>
              </p:nvPicPr>
              <p:blipFill rotWithShape="1">
                <a:blip r:embed="rId4" cstate="email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426606" y="2039127"/>
                  <a:ext cx="3432501" cy="4558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A37CDA-C75B-6C82-442C-7538151A63CB}"/>
                  </a:ext>
                </a:extLst>
              </p:cNvPr>
              <p:cNvSpPr txBox="1"/>
              <p:nvPr/>
            </p:nvSpPr>
            <p:spPr>
              <a:xfrm>
                <a:off x="7667614" y="6525142"/>
                <a:ext cx="29972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i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Benjamin Graham</a:t>
                </a:r>
              </a:p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(1894.05.09 ~1976.09.21)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F16058C-67A3-CB7D-F603-5228204A66CE}"/>
                </a:ext>
              </a:extLst>
            </p:cNvPr>
            <p:cNvSpPr/>
            <p:nvPr/>
          </p:nvSpPr>
          <p:spPr>
            <a:xfrm>
              <a:off x="7131184" y="7413888"/>
              <a:ext cx="4074162" cy="2498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CA094B-1443-A440-DDB0-41C2BE739D98}"/>
                </a:ext>
              </a:extLst>
            </p:cNvPr>
            <p:cNvSpPr txBox="1"/>
            <p:nvPr/>
          </p:nvSpPr>
          <p:spPr>
            <a:xfrm>
              <a:off x="7082657" y="7710235"/>
              <a:ext cx="42296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The intelligent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investor is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who sells to </a:t>
              </a:r>
              <a:r>
                <a:rPr lang="en-US" altLang="ko-KR" sz="2400" b="1" i="0" u="none" strike="noStrike" cap="none" dirty="0">
                  <a:solidFill>
                    <a:srgbClr val="F2B800"/>
                  </a:solidFill>
                  <a:latin typeface="Montserrat ExtraBold" pitchFamily="2" charset="0"/>
                  <a:sym typeface="Arial"/>
                </a:rPr>
                <a:t>optimists </a:t>
              </a:r>
              <a:r>
                <a:rPr lang="en-US" altLang="ko-KR" sz="2400" b="1" i="0" u="none" strike="noStrike" cap="none" dirty="0">
                  <a:solidFill>
                    <a:schemeClr val="tx1"/>
                  </a:solidFill>
                  <a:latin typeface="Montserrat ExtraBold" pitchFamily="2" charset="0"/>
                  <a:sym typeface="Arial"/>
                </a:rPr>
                <a:t>and buys from </a:t>
              </a:r>
              <a:r>
                <a:rPr lang="en-US" altLang="ko-KR" sz="2400" b="1" i="0" u="none" strike="noStrike" cap="none" dirty="0">
                  <a:solidFill>
                    <a:srgbClr val="F2B800"/>
                  </a:solidFill>
                  <a:latin typeface="Montserrat ExtraBold" pitchFamily="2" charset="0"/>
                  <a:sym typeface="Arial"/>
                </a:rPr>
                <a:t>pessimists.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538C63-DBA8-863D-8BE9-D6B051432EE5}"/>
              </a:ext>
            </a:extLst>
          </p:cNvPr>
          <p:cNvGrpSpPr/>
          <p:nvPr/>
        </p:nvGrpSpPr>
        <p:grpSpPr>
          <a:xfrm>
            <a:off x="1509705" y="1917520"/>
            <a:ext cx="4120587" cy="7925814"/>
            <a:chOff x="1509705" y="1917520"/>
            <a:chExt cx="4120587" cy="792581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B258FE-FD07-DD24-7834-20340D5797C2}"/>
                </a:ext>
              </a:extLst>
            </p:cNvPr>
            <p:cNvGrpSpPr/>
            <p:nvPr/>
          </p:nvGrpSpPr>
          <p:grpSpPr>
            <a:xfrm>
              <a:off x="1509705" y="1917520"/>
              <a:ext cx="4120587" cy="5339775"/>
              <a:chOff x="1614103" y="1944313"/>
              <a:chExt cx="4120587" cy="533977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D5160EF-5FEE-CA62-00A5-AAD6D7CB07B3}"/>
                  </a:ext>
                </a:extLst>
              </p:cNvPr>
              <p:cNvGrpSpPr/>
              <p:nvPr/>
            </p:nvGrpSpPr>
            <p:grpSpPr>
              <a:xfrm>
                <a:off x="1614103" y="1944313"/>
                <a:ext cx="4120587" cy="4580829"/>
                <a:chOff x="1746812" y="2016661"/>
                <a:chExt cx="4120587" cy="4580829"/>
              </a:xfrm>
            </p:grpSpPr>
            <p:sp>
              <p:nvSpPr>
                <p:cNvPr id="763" name="Google Shape;763;g12abfe0b891_0_238"/>
                <p:cNvSpPr/>
                <p:nvPr/>
              </p:nvSpPr>
              <p:spPr>
                <a:xfrm>
                  <a:off x="1746812" y="2016661"/>
                  <a:ext cx="4120587" cy="4580829"/>
                </a:xfrm>
                <a:prstGeom prst="frame">
                  <a:avLst>
                    <a:gd name="adj1" fmla="val 17086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64" name="Google Shape;764;g12abfe0b891_0_2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746812" y="2039127"/>
                  <a:ext cx="3432502" cy="4558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EE0850-A7E3-EF2B-7D90-31B3320B2C48}"/>
                  </a:ext>
                </a:extLst>
              </p:cNvPr>
              <p:cNvSpPr txBox="1"/>
              <p:nvPr/>
            </p:nvSpPr>
            <p:spPr>
              <a:xfrm>
                <a:off x="2503811" y="6545424"/>
                <a:ext cx="212174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i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Peter Lynch </a:t>
                </a:r>
              </a:p>
              <a:p>
                <a:pPr algn="ctr"/>
                <a:r>
                  <a:rPr lang="en-US" altLang="ko-KR" sz="1800" b="1" i="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(1944.01.19 ~ )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F0344B4-A358-2AB8-BC2A-AC37C3C597CC}"/>
                </a:ext>
              </a:extLst>
            </p:cNvPr>
            <p:cNvSpPr/>
            <p:nvPr/>
          </p:nvSpPr>
          <p:spPr>
            <a:xfrm>
              <a:off x="1509705" y="7344936"/>
              <a:ext cx="4120587" cy="2498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D77E72-7F50-3EA8-1467-7F52F3D85EC5}"/>
                </a:ext>
              </a:extLst>
            </p:cNvPr>
            <p:cNvSpPr txBox="1"/>
            <p:nvPr/>
          </p:nvSpPr>
          <p:spPr>
            <a:xfrm>
              <a:off x="1688561" y="8010614"/>
              <a:ext cx="37628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dirty="0">
                  <a:solidFill>
                    <a:schemeClr val="tx1"/>
                  </a:solidFill>
                  <a:latin typeface="Montserrat ExtraBold" pitchFamily="2" charset="0"/>
                </a:rPr>
                <a:t>Know </a:t>
              </a:r>
              <a:r>
                <a:rPr lang="en-US" altLang="ko-KR" sz="2400" b="1" dirty="0">
                  <a:solidFill>
                    <a:srgbClr val="F2B800"/>
                  </a:solidFill>
                  <a:latin typeface="Montserrat ExtraBold" pitchFamily="2" charset="0"/>
                </a:rPr>
                <a:t>what </a:t>
              </a:r>
              <a:r>
                <a:rPr lang="en-US" altLang="ko-KR" sz="2400" b="1" dirty="0">
                  <a:solidFill>
                    <a:schemeClr val="tx1"/>
                  </a:solidFill>
                  <a:latin typeface="Montserrat ExtraBold" pitchFamily="2" charset="0"/>
                </a:rPr>
                <a:t>you own,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ko-KR" sz="2400" b="1" dirty="0">
                  <a:solidFill>
                    <a:schemeClr val="tx1"/>
                  </a:solidFill>
                  <a:latin typeface="Montserrat ExtraBold" pitchFamily="2" charset="0"/>
                </a:rPr>
                <a:t>and know </a:t>
              </a:r>
              <a:r>
                <a:rPr lang="en-US" altLang="ko-KR" sz="2400" b="1" dirty="0">
                  <a:solidFill>
                    <a:srgbClr val="F2B800"/>
                  </a:solidFill>
                  <a:latin typeface="Montserrat ExtraBold" pitchFamily="2" charset="0"/>
                </a:rPr>
                <a:t>why </a:t>
              </a:r>
              <a:r>
                <a:rPr lang="en-US" altLang="ko-KR" sz="2400" b="1" dirty="0">
                  <a:solidFill>
                    <a:schemeClr val="tx1"/>
                  </a:solidFill>
                  <a:latin typeface="Montserrat ExtraBold" pitchFamily="2" charset="0"/>
                </a:rPr>
                <a:t>you own it</a:t>
              </a:r>
              <a:endParaRPr lang="en-US" altLang="ko-KR" sz="5400" b="1" dirty="0">
                <a:solidFill>
                  <a:schemeClr val="tx1"/>
                </a:solidFill>
                <a:latin typeface="Montserrat ExtraBold" pitchFamily="2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5F66B89-08D7-55B7-AB15-ABA510BCA9C7}"/>
              </a:ext>
            </a:extLst>
          </p:cNvPr>
          <p:cNvCxnSpPr>
            <a:cxnSpLocks/>
          </p:cNvCxnSpPr>
          <p:nvPr/>
        </p:nvCxnSpPr>
        <p:spPr>
          <a:xfrm>
            <a:off x="11026140" y="7368341"/>
            <a:ext cx="2190501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E96E2A3-C5B5-D179-D230-556009CEF785}"/>
              </a:ext>
            </a:extLst>
          </p:cNvPr>
          <p:cNvCxnSpPr>
            <a:cxnSpLocks/>
          </p:cNvCxnSpPr>
          <p:nvPr/>
        </p:nvCxnSpPr>
        <p:spPr>
          <a:xfrm>
            <a:off x="10961619" y="3040181"/>
            <a:ext cx="2190501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645662A5-89DF-C85C-A0EF-5A31D542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34279"/>
              </p:ext>
            </p:extLst>
          </p:nvPr>
        </p:nvGraphicFramePr>
        <p:xfrm>
          <a:off x="868680" y="1819052"/>
          <a:ext cx="10134600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1986699">
                  <a:extLst>
                    <a:ext uri="{9D8B030D-6E8A-4147-A177-3AD203B41FA5}">
                      <a16:colId xmlns:a16="http://schemas.microsoft.com/office/drawing/2014/main" val="2069519025"/>
                    </a:ext>
                  </a:extLst>
                </a:gridCol>
                <a:gridCol w="7340181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번호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13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선행연구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3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대 거장 기법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DD328A-B3F9-3C6B-3568-36F1FD10E004}"/>
              </a:ext>
            </a:extLst>
          </p:cNvPr>
          <p:cNvGrpSpPr/>
          <p:nvPr/>
        </p:nvGrpSpPr>
        <p:grpSpPr>
          <a:xfrm>
            <a:off x="868680" y="2248525"/>
            <a:ext cx="16550640" cy="6901507"/>
            <a:chOff x="868680" y="2248525"/>
            <a:chExt cx="16550640" cy="6901507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CDACCEFD-B55D-116E-A063-BF6032EE3B4E}"/>
                </a:ext>
              </a:extLst>
            </p:cNvPr>
            <p:cNvSpPr/>
            <p:nvPr/>
          </p:nvSpPr>
          <p:spPr>
            <a:xfrm>
              <a:off x="868680" y="2248525"/>
              <a:ext cx="10180320" cy="3060242"/>
            </a:xfrm>
            <a:prstGeom prst="frame">
              <a:avLst>
                <a:gd name="adj1" fmla="val 324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1E91303-F00C-F3A8-1573-83070E6F4C17}"/>
                </a:ext>
              </a:extLst>
            </p:cNvPr>
            <p:cNvGrpSpPr/>
            <p:nvPr/>
          </p:nvGrpSpPr>
          <p:grpSpPr>
            <a:xfrm>
              <a:off x="11752289" y="2592259"/>
              <a:ext cx="5667031" cy="6557773"/>
              <a:chOff x="11752289" y="2592259"/>
              <a:chExt cx="5667031" cy="655777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AE96FD-EEDB-4175-9F46-9E460D8B07C7}"/>
                  </a:ext>
                </a:extLst>
              </p:cNvPr>
              <p:cNvGrpSpPr/>
              <p:nvPr/>
            </p:nvGrpSpPr>
            <p:grpSpPr>
              <a:xfrm>
                <a:off x="11752289" y="2592259"/>
                <a:ext cx="5667031" cy="6557773"/>
                <a:chOff x="11752289" y="2592259"/>
                <a:chExt cx="5667031" cy="6557773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36560363-6DC3-155A-95CA-BAD8D8B87AA7}"/>
                    </a:ext>
                  </a:extLst>
                </p:cNvPr>
                <p:cNvSpPr/>
                <p:nvPr/>
              </p:nvSpPr>
              <p:spPr>
                <a:xfrm>
                  <a:off x="12966493" y="2592259"/>
                  <a:ext cx="3057993" cy="127358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3200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린치</a:t>
                  </a:r>
                  <a:r>
                    <a:rPr lang="en-US" altLang="ko-KR" sz="3200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’s</a:t>
                  </a:r>
                </a:p>
                <a:p>
                  <a:pPr algn="ctr"/>
                  <a:r>
                    <a:rPr lang="ko-KR" altLang="en-US" sz="3200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투자종목</a:t>
                  </a: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4FB05DD6-3A1E-6245-97DD-9C39EAF89F17}"/>
                    </a:ext>
                  </a:extLst>
                </p:cNvPr>
                <p:cNvSpPr/>
                <p:nvPr/>
              </p:nvSpPr>
              <p:spPr>
                <a:xfrm>
                  <a:off x="11752289" y="4245062"/>
                  <a:ext cx="5667031" cy="4904970"/>
                </a:xfrm>
                <a:prstGeom prst="roundRect">
                  <a:avLst/>
                </a:prstGeom>
                <a:gradFill>
                  <a:gsLst>
                    <a:gs pos="23000">
                      <a:schemeClr val="bg1"/>
                    </a:gs>
                    <a:gs pos="0">
                      <a:srgbClr val="FBFBFB"/>
                    </a:gs>
                  </a:gsLst>
                  <a:lin ang="16200000" scaled="1"/>
                </a:gradFill>
                <a:ln w="19050">
                  <a:gradFill flip="none" rotWithShape="1">
                    <a:gsLst>
                      <a:gs pos="0">
                        <a:schemeClr val="bg1"/>
                      </a:gs>
                      <a:gs pos="4200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27F086-BE2C-683B-1212-35F7C4F61718}"/>
                  </a:ext>
                </a:extLst>
              </p:cNvPr>
              <p:cNvSpPr txBox="1"/>
              <p:nvPr/>
            </p:nvSpPr>
            <p:spPr>
              <a:xfrm>
                <a:off x="13287472" y="4687272"/>
                <a:ext cx="2737014" cy="3916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저성장주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우량주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고성장주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경기순환주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턴어라운드주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자산주</a:t>
                </a:r>
                <a:endPara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BCFC14-148B-D783-D4CD-2793D92B0FB2}"/>
              </a:ext>
            </a:extLst>
          </p:cNvPr>
          <p:cNvGrpSpPr/>
          <p:nvPr/>
        </p:nvGrpSpPr>
        <p:grpSpPr>
          <a:xfrm>
            <a:off x="861059" y="2248525"/>
            <a:ext cx="16532884" cy="6901507"/>
            <a:chOff x="10826614" y="4882910"/>
            <a:chExt cx="16532884" cy="690150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3B50029-25E9-8B0E-EB37-A9BEC6BB6A91}"/>
                </a:ext>
              </a:extLst>
            </p:cNvPr>
            <p:cNvGrpSpPr/>
            <p:nvPr/>
          </p:nvGrpSpPr>
          <p:grpSpPr>
            <a:xfrm>
              <a:off x="21692467" y="5226644"/>
              <a:ext cx="5667031" cy="6557773"/>
              <a:chOff x="21692467" y="8942941"/>
              <a:chExt cx="5667031" cy="6557773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ACAD129-5B68-2540-FB91-78DF7B173849}"/>
                  </a:ext>
                </a:extLst>
              </p:cNvPr>
              <p:cNvSpPr/>
              <p:nvPr/>
            </p:nvSpPr>
            <p:spPr>
              <a:xfrm>
                <a:off x="22906671" y="8942941"/>
                <a:ext cx="3057993" cy="1273586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그레이엄</a:t>
                </a:r>
                <a:r>
                  <a:rPr lang="en-US" altLang="ko-KR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’s</a:t>
                </a:r>
              </a:p>
              <a:p>
                <a:pPr algn="ctr"/>
                <a:r>
                  <a:rPr lang="ko-KR" altLang="en-US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투자종목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03AB0D3C-E4E9-0D3C-271E-27E08DB3F2AD}"/>
                  </a:ext>
                </a:extLst>
              </p:cNvPr>
              <p:cNvSpPr/>
              <p:nvPr/>
            </p:nvSpPr>
            <p:spPr>
              <a:xfrm>
                <a:off x="21692467" y="10595744"/>
                <a:ext cx="5667031" cy="4904970"/>
              </a:xfrm>
              <a:prstGeom prst="roundRect">
                <a:avLst/>
              </a:prstGeom>
              <a:gradFill>
                <a:gsLst>
                  <a:gs pos="23000">
                    <a:schemeClr val="bg1"/>
                  </a:gs>
                  <a:gs pos="0">
                    <a:srgbClr val="FBFBFB"/>
                  </a:gs>
                </a:gsLst>
                <a:lin ang="162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42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58CC50-6F74-6506-431F-65D2514D1220}"/>
                  </a:ext>
                </a:extLst>
              </p:cNvPr>
              <p:cNvSpPr txBox="1"/>
              <p:nvPr/>
            </p:nvSpPr>
            <p:spPr>
              <a:xfrm>
                <a:off x="22912737" y="11097554"/>
                <a:ext cx="3440303" cy="3270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주가수익비율이 낮은 주식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순자산가치보다 </a:t>
                </a:r>
                <a:r>
                  <a:rPr lang="en-US" altLang="ko-K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2/3 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미만에 거래되고 있는 주식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E5BFC864-D799-714C-D708-43B3B8046FE8}"/>
                </a:ext>
              </a:extLst>
            </p:cNvPr>
            <p:cNvSpPr/>
            <p:nvPr/>
          </p:nvSpPr>
          <p:spPr>
            <a:xfrm>
              <a:off x="10826614" y="4882910"/>
              <a:ext cx="10187939" cy="1119515"/>
            </a:xfrm>
            <a:prstGeom prst="frame">
              <a:avLst>
                <a:gd name="adj1" fmla="val 1005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9AD2B467-2637-BA0A-247B-127060DCC276}"/>
                </a:ext>
              </a:extLst>
            </p:cNvPr>
            <p:cNvSpPr/>
            <p:nvPr/>
          </p:nvSpPr>
          <p:spPr>
            <a:xfrm>
              <a:off x="10834235" y="7388120"/>
              <a:ext cx="10157460" cy="2043306"/>
            </a:xfrm>
            <a:prstGeom prst="frame">
              <a:avLst>
                <a:gd name="adj1" fmla="val 596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D6547D-E537-9D25-8C30-AFB057330AF0}"/>
              </a:ext>
            </a:extLst>
          </p:cNvPr>
          <p:cNvGrpSpPr/>
          <p:nvPr/>
        </p:nvGrpSpPr>
        <p:grpSpPr>
          <a:xfrm>
            <a:off x="857500" y="2261565"/>
            <a:ext cx="16962748" cy="7529615"/>
            <a:chOff x="857500" y="2195389"/>
            <a:chExt cx="16962748" cy="75296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E4D76B1-68EE-BB00-85FE-7C95F0C64B97}"/>
                </a:ext>
              </a:extLst>
            </p:cNvPr>
            <p:cNvGrpSpPr/>
            <p:nvPr/>
          </p:nvGrpSpPr>
          <p:grpSpPr>
            <a:xfrm>
              <a:off x="11593582" y="2592259"/>
              <a:ext cx="6226666" cy="6557773"/>
              <a:chOff x="12033743" y="-628434"/>
              <a:chExt cx="5854331" cy="655777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2AB0B115-F608-5B96-057D-A3F5EBA8E483}"/>
                  </a:ext>
                </a:extLst>
              </p:cNvPr>
              <p:cNvSpPr/>
              <p:nvPr/>
            </p:nvSpPr>
            <p:spPr>
              <a:xfrm>
                <a:off x="13247947" y="-628434"/>
                <a:ext cx="3057993" cy="1273586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버핏</a:t>
                </a:r>
                <a:r>
                  <a:rPr lang="en-US" altLang="ko-KR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’s</a:t>
                </a:r>
              </a:p>
              <a:p>
                <a:pPr algn="ctr"/>
                <a:r>
                  <a:rPr lang="ko-KR" altLang="en-US" sz="32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투자종목</a:t>
                </a: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1FF2B9F1-2833-A73B-46B6-F2C1159C22B7}"/>
                  </a:ext>
                </a:extLst>
              </p:cNvPr>
              <p:cNvSpPr/>
              <p:nvPr/>
            </p:nvSpPr>
            <p:spPr>
              <a:xfrm>
                <a:off x="12033743" y="1024369"/>
                <a:ext cx="5667031" cy="4904970"/>
              </a:xfrm>
              <a:prstGeom prst="roundRect">
                <a:avLst/>
              </a:prstGeom>
              <a:gradFill>
                <a:gsLst>
                  <a:gs pos="23000">
                    <a:schemeClr val="bg1"/>
                  </a:gs>
                  <a:gs pos="0">
                    <a:srgbClr val="FBFBFB"/>
                  </a:gs>
                </a:gsLst>
                <a:lin ang="162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42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92DC3A-42A5-6C64-FC00-614123652A4F}"/>
                  </a:ext>
                </a:extLst>
              </p:cNvPr>
              <p:cNvSpPr txBox="1"/>
              <p:nvPr/>
            </p:nvSpPr>
            <p:spPr>
              <a:xfrm>
                <a:off x="12425120" y="1518625"/>
                <a:ext cx="5462954" cy="3916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독점적 기업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자본이익률 높은 기업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예상이익 기업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사회적 이미지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재고수준</a:t>
                </a:r>
                <a:r>
                  <a:rPr lang="en-US" altLang="ko-K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높은 자산회전율 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정뷰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규제를 받지 않는 기업</a:t>
                </a:r>
                <a:endPara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3" name="액자 52">
              <a:extLst>
                <a:ext uri="{FF2B5EF4-FFF2-40B4-BE49-F238E27FC236}">
                  <a16:creationId xmlns:a16="http://schemas.microsoft.com/office/drawing/2014/main" id="{D1EFC695-7C80-3722-DF15-547C53899A80}"/>
                </a:ext>
              </a:extLst>
            </p:cNvPr>
            <p:cNvSpPr/>
            <p:nvPr/>
          </p:nvSpPr>
          <p:spPr>
            <a:xfrm>
              <a:off x="857500" y="2195389"/>
              <a:ext cx="10180320" cy="1113648"/>
            </a:xfrm>
            <a:prstGeom prst="frame">
              <a:avLst>
                <a:gd name="adj1" fmla="val 1005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액자 53">
              <a:extLst>
                <a:ext uri="{FF2B5EF4-FFF2-40B4-BE49-F238E27FC236}">
                  <a16:creationId xmlns:a16="http://schemas.microsoft.com/office/drawing/2014/main" id="{BAEBB424-6DD0-780F-DF31-D340EF87ACD0}"/>
                </a:ext>
              </a:extLst>
            </p:cNvPr>
            <p:cNvSpPr/>
            <p:nvPr/>
          </p:nvSpPr>
          <p:spPr>
            <a:xfrm>
              <a:off x="868680" y="6688313"/>
              <a:ext cx="10146030" cy="3036691"/>
            </a:xfrm>
            <a:prstGeom prst="frame">
              <a:avLst>
                <a:gd name="adj1" fmla="val 35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E511C70-32DB-3809-B628-24173A30BA00}"/>
              </a:ext>
            </a:extLst>
          </p:cNvPr>
          <p:cNvGrpSpPr/>
          <p:nvPr/>
        </p:nvGrpSpPr>
        <p:grpSpPr>
          <a:xfrm>
            <a:off x="857499" y="2287126"/>
            <a:ext cx="15274094" cy="7500722"/>
            <a:chOff x="863396" y="4666474"/>
            <a:chExt cx="15274094" cy="7500722"/>
          </a:xfrm>
        </p:grpSpPr>
        <p:sp>
          <p:nvSpPr>
            <p:cNvPr id="57" name="액자 56">
              <a:extLst>
                <a:ext uri="{FF2B5EF4-FFF2-40B4-BE49-F238E27FC236}">
                  <a16:creationId xmlns:a16="http://schemas.microsoft.com/office/drawing/2014/main" id="{0884905A-A7AE-3CE8-319A-AB7E46D27887}"/>
                </a:ext>
              </a:extLst>
            </p:cNvPr>
            <p:cNvSpPr/>
            <p:nvPr/>
          </p:nvSpPr>
          <p:spPr>
            <a:xfrm>
              <a:off x="863396" y="4666474"/>
              <a:ext cx="10191500" cy="7500722"/>
            </a:xfrm>
            <a:prstGeom prst="frame">
              <a:avLst>
                <a:gd name="adj1" fmla="val 187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020B487-8FB8-15B2-B349-296A3261F71B}"/>
                </a:ext>
              </a:extLst>
            </p:cNvPr>
            <p:cNvSpPr/>
            <p:nvPr/>
          </p:nvSpPr>
          <p:spPr>
            <a:xfrm>
              <a:off x="12885009" y="4935136"/>
              <a:ext cx="3252481" cy="546121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r>
                <a:rPr lang="ko-KR" altLang="en-US" sz="4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 거장</a:t>
              </a:r>
              <a:endPara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4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5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막힌 원호 25">
            <a:extLst>
              <a:ext uri="{FF2B5EF4-FFF2-40B4-BE49-F238E27FC236}">
                <a16:creationId xmlns:a16="http://schemas.microsoft.com/office/drawing/2014/main" id="{BD57C90A-999F-F89E-0183-2C139F7EC638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93" y="1801844"/>
            <a:ext cx="16900607" cy="7653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0;p2">
            <a:extLst>
              <a:ext uri="{FF2B5EF4-FFF2-40B4-BE49-F238E27FC236}">
                <a16:creationId xmlns:a16="http://schemas.microsoft.com/office/drawing/2014/main" id="{C2F09AC1-AC4D-BBF0-3D84-9D95CC762BDD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2" name="Google Shape;101;p2">
              <a:extLst>
                <a:ext uri="{FF2B5EF4-FFF2-40B4-BE49-F238E27FC236}">
                  <a16:creationId xmlns:a16="http://schemas.microsoft.com/office/drawing/2014/main" id="{4E20045F-1B89-79DD-97CD-E53DB6FAD02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02;p2">
              <a:extLst>
                <a:ext uri="{FF2B5EF4-FFF2-40B4-BE49-F238E27FC236}">
                  <a16:creationId xmlns:a16="http://schemas.microsoft.com/office/drawing/2014/main" id="{2F3D2C6D-4531-BE0A-6171-59ED4AB91823}"/>
                </a:ext>
              </a:extLst>
            </p:cNvPr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03;p2">
            <a:extLst>
              <a:ext uri="{FF2B5EF4-FFF2-40B4-BE49-F238E27FC236}">
                <a16:creationId xmlns:a16="http://schemas.microsoft.com/office/drawing/2014/main" id="{AD272100-7209-0CEE-1E4F-8E72AB8ECE45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173C29-05E9-C9C2-1FF7-32C692FECA54}"/>
              </a:ext>
            </a:extLst>
          </p:cNvPr>
          <p:cNvCxnSpPr>
            <a:cxnSpLocks/>
          </p:cNvCxnSpPr>
          <p:nvPr/>
        </p:nvCxnSpPr>
        <p:spPr>
          <a:xfrm>
            <a:off x="16387853" y="5109344"/>
            <a:ext cx="0" cy="36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3F7DDA-56C2-2272-4DB5-EE9DEFCACD6D}"/>
              </a:ext>
            </a:extLst>
          </p:cNvPr>
          <p:cNvCxnSpPr>
            <a:cxnSpLocks/>
          </p:cNvCxnSpPr>
          <p:nvPr/>
        </p:nvCxnSpPr>
        <p:spPr>
          <a:xfrm>
            <a:off x="16384263" y="5757358"/>
            <a:ext cx="0" cy="377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D78CEA-0B59-2F37-3848-D08E17A73E74}"/>
              </a:ext>
            </a:extLst>
          </p:cNvPr>
          <p:cNvGrpSpPr/>
          <p:nvPr/>
        </p:nvGrpSpPr>
        <p:grpSpPr>
          <a:xfrm>
            <a:off x="15999546" y="3328403"/>
            <a:ext cx="769434" cy="750131"/>
            <a:chOff x="14706532" y="3145906"/>
            <a:chExt cx="1016281" cy="103746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E6F6E08-C550-D57C-4533-497D0BE3BEE8}"/>
                </a:ext>
              </a:extLst>
            </p:cNvPr>
            <p:cNvGrpSpPr/>
            <p:nvPr/>
          </p:nvGrpSpPr>
          <p:grpSpPr>
            <a:xfrm>
              <a:off x="14706532" y="3145906"/>
              <a:ext cx="1016281" cy="1037461"/>
              <a:chOff x="15300265" y="2377694"/>
              <a:chExt cx="2475229" cy="252681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9104ECF-08EB-4F06-7CDA-42CC66ADEB62}"/>
                  </a:ext>
                </a:extLst>
              </p:cNvPr>
              <p:cNvSpPr/>
              <p:nvPr/>
            </p:nvSpPr>
            <p:spPr>
              <a:xfrm>
                <a:off x="15300265" y="2377694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18A43F2-33B5-374E-E7CA-6EBC73D3BF44}"/>
                  </a:ext>
                </a:extLst>
              </p:cNvPr>
              <p:cNvSpPr/>
              <p:nvPr/>
            </p:nvSpPr>
            <p:spPr>
              <a:xfrm>
                <a:off x="15355685" y="23998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CD58567-6E6E-1A51-B89E-4FCED80D3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82767" y="3343139"/>
              <a:ext cx="646122" cy="646122"/>
            </a:xfrm>
            <a:prstGeom prst="rect">
              <a:avLst/>
            </a:prstGeom>
          </p:spPr>
        </p:pic>
      </p:grp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177B2BA6-67F4-D952-6705-87E562C617B6}"/>
              </a:ext>
            </a:extLst>
          </p:cNvPr>
          <p:cNvSpPr/>
          <p:nvPr/>
        </p:nvSpPr>
        <p:spPr>
          <a:xfrm>
            <a:off x="15773450" y="4326948"/>
            <a:ext cx="1288197" cy="370005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회의록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 작성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94B5D2-FF0D-377D-9FFF-2C126BFE9BC5}"/>
              </a:ext>
            </a:extLst>
          </p:cNvPr>
          <p:cNvGrpSpPr/>
          <p:nvPr/>
        </p:nvGrpSpPr>
        <p:grpSpPr>
          <a:xfrm>
            <a:off x="15999547" y="6840865"/>
            <a:ext cx="769434" cy="783919"/>
            <a:chOff x="14673044" y="6909400"/>
            <a:chExt cx="884553" cy="90298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6634D93-470B-4485-3C45-58E6F8926C53}"/>
                </a:ext>
              </a:extLst>
            </p:cNvPr>
            <p:cNvGrpSpPr/>
            <p:nvPr/>
          </p:nvGrpSpPr>
          <p:grpSpPr>
            <a:xfrm>
              <a:off x="14673044" y="6909400"/>
              <a:ext cx="884553" cy="902988"/>
              <a:chOff x="15300265" y="5623400"/>
              <a:chExt cx="2475229" cy="2526815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38F84B-8BB1-E64F-2BDE-BA2060D035EB}"/>
                  </a:ext>
                </a:extLst>
              </p:cNvPr>
              <p:cNvSpPr/>
              <p:nvPr/>
            </p:nvSpPr>
            <p:spPr>
              <a:xfrm>
                <a:off x="15300265" y="562340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848B363D-1749-3A52-2AB0-623F86FF5142}"/>
                  </a:ext>
                </a:extLst>
              </p:cNvPr>
              <p:cNvSpPr/>
              <p:nvPr/>
            </p:nvSpPr>
            <p:spPr>
              <a:xfrm>
                <a:off x="15355685" y="5663136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6D8929-84EF-6AF6-97CA-83E0B50B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26398" y="7076965"/>
              <a:ext cx="562411" cy="562411"/>
            </a:xfrm>
            <a:prstGeom prst="rect">
              <a:avLst/>
            </a:prstGeom>
          </p:spPr>
        </p:pic>
      </p:grp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074BC382-7EF9-04FB-727B-0C375DB6DB0E}"/>
              </a:ext>
            </a:extLst>
          </p:cNvPr>
          <p:cNvSpPr/>
          <p:nvPr/>
        </p:nvSpPr>
        <p:spPr>
          <a:xfrm>
            <a:off x="15773450" y="6090273"/>
            <a:ext cx="1288197" cy="46700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</a:t>
            </a:r>
          </a:p>
          <a:p>
            <a:pPr algn="ct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 작성</a:t>
            </a:r>
          </a:p>
        </p:txBody>
      </p:sp>
      <p:pic>
        <p:nvPicPr>
          <p:cNvPr id="54" name="Google Shape;110;p3">
            <a:extLst>
              <a:ext uri="{FF2B5EF4-FFF2-40B4-BE49-F238E27FC236}">
                <a16:creationId xmlns:a16="http://schemas.microsoft.com/office/drawing/2014/main" id="{AFB7FC82-8EE9-BA30-85B1-C3292D60653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23;p3">
            <a:extLst>
              <a:ext uri="{FF2B5EF4-FFF2-40B4-BE49-F238E27FC236}">
                <a16:creationId xmlns:a16="http://schemas.microsoft.com/office/drawing/2014/main" id="{F02FE679-E354-93BC-68BC-9902AB475691}"/>
              </a:ext>
            </a:extLst>
          </p:cNvPr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업무 프로세스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2192D41-8048-6943-E774-6CEF2D035332}"/>
              </a:ext>
            </a:extLst>
          </p:cNvPr>
          <p:cNvCxnSpPr>
            <a:cxnSpLocks/>
          </p:cNvCxnSpPr>
          <p:nvPr/>
        </p:nvCxnSpPr>
        <p:spPr>
          <a:xfrm>
            <a:off x="16384263" y="4716694"/>
            <a:ext cx="0" cy="377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>
            <a:alpha val="39000"/>
          </a:srgbClr>
        </a:solid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26D244-682D-A7A1-E50A-FBA4926BB779}"/>
              </a:ext>
            </a:extLst>
          </p:cNvPr>
          <p:cNvGrpSpPr/>
          <p:nvPr/>
        </p:nvGrpSpPr>
        <p:grpSpPr>
          <a:xfrm>
            <a:off x="3282756" y="5104455"/>
            <a:ext cx="3155814" cy="781035"/>
            <a:chOff x="3282756" y="5104455"/>
            <a:chExt cx="3155814" cy="781035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0AF46D-8B76-BC25-B3AD-6935EEF4A218}"/>
                </a:ext>
              </a:extLst>
            </p:cNvPr>
            <p:cNvSpPr/>
            <p:nvPr/>
          </p:nvSpPr>
          <p:spPr>
            <a:xfrm rot="628177">
              <a:off x="3282756" y="5606216"/>
              <a:ext cx="2849258" cy="2792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3CCF6B-C9A2-77C4-7764-62E97B55715D}"/>
                </a:ext>
              </a:extLst>
            </p:cNvPr>
            <p:cNvSpPr/>
            <p:nvPr/>
          </p:nvSpPr>
          <p:spPr>
            <a:xfrm rot="628177">
              <a:off x="3419450" y="5360232"/>
              <a:ext cx="2876295" cy="2742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C446B6-EF1E-9B88-5D47-142E180CDD4D}"/>
                </a:ext>
              </a:extLst>
            </p:cNvPr>
            <p:cNvSpPr/>
            <p:nvPr/>
          </p:nvSpPr>
          <p:spPr>
            <a:xfrm rot="628177">
              <a:off x="3354958" y="5104455"/>
              <a:ext cx="3083612" cy="286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447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본 프로젝트와 차별성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pic>
        <p:nvPicPr>
          <p:cNvPr id="34" name="Google Shape;764;g12abfe0b891_0_238">
            <a:extLst>
              <a:ext uri="{FF2B5EF4-FFF2-40B4-BE49-F238E27FC236}">
                <a16:creationId xmlns:a16="http://schemas.microsoft.com/office/drawing/2014/main" id="{10A5B97F-20AC-004E-30FC-4179DCBEAE0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526" y="4469467"/>
            <a:ext cx="1213053" cy="161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766;g12abfe0b891_0_238">
            <a:extLst>
              <a:ext uri="{FF2B5EF4-FFF2-40B4-BE49-F238E27FC236}">
                <a16:creationId xmlns:a16="http://schemas.microsoft.com/office/drawing/2014/main" id="{644FA4E3-C0D1-3728-F6BB-F110DE8C7799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715" y="5246235"/>
            <a:ext cx="1439822" cy="191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68;g12abfe0b891_0_238">
            <a:extLst>
              <a:ext uri="{FF2B5EF4-FFF2-40B4-BE49-F238E27FC236}">
                <a16:creationId xmlns:a16="http://schemas.microsoft.com/office/drawing/2014/main" id="{C7BC2A40-4EF8-9CD1-ED8E-7FEF2FF0B577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4612" y="4451622"/>
            <a:ext cx="1413331" cy="1904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B6C671-40D8-2D52-746F-D4D77622DF1A}"/>
              </a:ext>
            </a:extLst>
          </p:cNvPr>
          <p:cNvGrpSpPr/>
          <p:nvPr/>
        </p:nvGrpSpPr>
        <p:grpSpPr>
          <a:xfrm rot="749712">
            <a:off x="8122442" y="3192890"/>
            <a:ext cx="7416299" cy="4279505"/>
            <a:chOff x="8124640" y="2217090"/>
            <a:chExt cx="7416299" cy="4279505"/>
          </a:xfr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D8514368-7D9C-5370-1474-33E050375350}"/>
                </a:ext>
              </a:extLst>
            </p:cNvPr>
            <p:cNvSpPr/>
            <p:nvPr/>
          </p:nvSpPr>
          <p:spPr>
            <a:xfrm rot="14185735">
              <a:off x="10626288" y="-284558"/>
              <a:ext cx="1617755" cy="6621051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F7E9A2"/>
                </a:gs>
                <a:gs pos="100000">
                  <a:srgbClr val="EFD345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다리꼴 38">
              <a:extLst>
                <a:ext uri="{FF2B5EF4-FFF2-40B4-BE49-F238E27FC236}">
                  <a16:creationId xmlns:a16="http://schemas.microsoft.com/office/drawing/2014/main" id="{87057250-6AC0-8D8A-6775-5D7AED008EB6}"/>
                </a:ext>
              </a:extLst>
            </p:cNvPr>
            <p:cNvSpPr/>
            <p:nvPr/>
          </p:nvSpPr>
          <p:spPr>
            <a:xfrm rot="14727009">
              <a:off x="11077994" y="307220"/>
              <a:ext cx="1387017" cy="6621051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92B4EC"/>
                </a:gs>
                <a:gs pos="100000">
                  <a:srgbClr val="92B4EC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>
              <a:extLst>
                <a:ext uri="{FF2B5EF4-FFF2-40B4-BE49-F238E27FC236}">
                  <a16:creationId xmlns:a16="http://schemas.microsoft.com/office/drawing/2014/main" id="{63C5CE07-B785-8B8D-0C79-B6091262EF77}"/>
                </a:ext>
              </a:extLst>
            </p:cNvPr>
            <p:cNvSpPr/>
            <p:nvPr/>
          </p:nvSpPr>
          <p:spPr>
            <a:xfrm rot="15143766">
              <a:off x="11506219" y="939880"/>
              <a:ext cx="1168755" cy="6444988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FF7700"/>
                </a:gs>
                <a:gs pos="100000">
                  <a:srgbClr val="FF7700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다리꼴 42">
              <a:extLst>
                <a:ext uri="{FF2B5EF4-FFF2-40B4-BE49-F238E27FC236}">
                  <a16:creationId xmlns:a16="http://schemas.microsoft.com/office/drawing/2014/main" id="{123A6482-EFCA-7491-7954-52A3D303CBE4}"/>
                </a:ext>
              </a:extLst>
            </p:cNvPr>
            <p:cNvSpPr/>
            <p:nvPr/>
          </p:nvSpPr>
          <p:spPr>
            <a:xfrm rot="16066516">
              <a:off x="11932987" y="2234019"/>
              <a:ext cx="1030404" cy="6185500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3BACB6"/>
                </a:gs>
                <a:gs pos="100000">
                  <a:srgbClr val="3BACB6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B35E4903-F26B-BB25-4E01-B24C18AC1ACC}"/>
                </a:ext>
              </a:extLst>
            </p:cNvPr>
            <p:cNvSpPr/>
            <p:nvPr/>
          </p:nvSpPr>
          <p:spPr>
            <a:xfrm rot="16537961">
              <a:off x="11930809" y="2918165"/>
              <a:ext cx="1127955" cy="6028906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4D4C7D"/>
                </a:gs>
                <a:gs pos="100000">
                  <a:srgbClr val="4D4C7D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76D91EDD-E871-2ACC-0C19-37168392A3D5}"/>
                </a:ext>
              </a:extLst>
            </p:cNvPr>
            <p:cNvSpPr/>
            <p:nvPr/>
          </p:nvSpPr>
          <p:spPr>
            <a:xfrm rot="15621600">
              <a:off x="11810908" y="1581998"/>
              <a:ext cx="1007144" cy="6350407"/>
            </a:xfrm>
            <a:prstGeom prst="trapezoid">
              <a:avLst>
                <a:gd name="adj" fmla="val 41737"/>
              </a:avLst>
            </a:prstGeom>
            <a:gradFill>
              <a:gsLst>
                <a:gs pos="46000">
                  <a:srgbClr val="4E9F3D"/>
                </a:gs>
                <a:gs pos="100000">
                  <a:srgbClr val="4E9F3D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래픽 2" descr="피라미드 셰이프 단색으로 채워진">
            <a:extLst>
              <a:ext uri="{FF2B5EF4-FFF2-40B4-BE49-F238E27FC236}">
                <a16:creationId xmlns:a16="http://schemas.microsoft.com/office/drawing/2014/main" id="{27453215-9A1C-2250-B64C-80C50402C7CB}"/>
              </a:ext>
            </a:extLst>
          </p:cNvPr>
          <p:cNvGrpSpPr/>
          <p:nvPr/>
        </p:nvGrpSpPr>
        <p:grpSpPr>
          <a:xfrm>
            <a:off x="5717804" y="3571196"/>
            <a:ext cx="4401556" cy="3910324"/>
            <a:chOff x="6410750" y="2573342"/>
            <a:chExt cx="5999284" cy="5433922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FDA83A-73EA-5613-6709-0D79B2724164}"/>
                </a:ext>
              </a:extLst>
            </p:cNvPr>
            <p:cNvSpPr/>
            <p:nvPr/>
          </p:nvSpPr>
          <p:spPr>
            <a:xfrm>
              <a:off x="6410750" y="2573342"/>
              <a:ext cx="5999284" cy="5433922"/>
            </a:xfrm>
            <a:custGeom>
              <a:avLst/>
              <a:gdLst>
                <a:gd name="connsiteX0" fmla="*/ 2988129 w 5999284"/>
                <a:gd name="connsiteY0" fmla="*/ 0 h 5433922"/>
                <a:gd name="connsiteX1" fmla="*/ 0 w 5999284"/>
                <a:gd name="connsiteY1" fmla="*/ 3617027 h 5433922"/>
                <a:gd name="connsiteX2" fmla="*/ 1710111 w 5999284"/>
                <a:gd name="connsiteY2" fmla="*/ 5433923 h 5433922"/>
                <a:gd name="connsiteX3" fmla="*/ 5999285 w 5999284"/>
                <a:gd name="connsiteY3" fmla="*/ 4701698 h 5433922"/>
                <a:gd name="connsiteX4" fmla="*/ 3050164 w 5999284"/>
                <a:gd name="connsiteY4" fmla="*/ 822701 h 5433922"/>
                <a:gd name="connsiteX5" fmla="*/ 5351013 w 5999284"/>
                <a:gd name="connsiteY5" fmla="*/ 4415070 h 5433922"/>
                <a:gd name="connsiteX6" fmla="*/ 2041031 w 5999284"/>
                <a:gd name="connsiteY6" fmla="*/ 4980432 h 5433922"/>
                <a:gd name="connsiteX7" fmla="*/ 2577300 w 5999284"/>
                <a:gd name="connsiteY7" fmla="*/ 1111807 h 5433922"/>
                <a:gd name="connsiteX8" fmla="*/ 1675734 w 5999284"/>
                <a:gd name="connsiteY8" fmla="*/ 4826029 h 5433922"/>
                <a:gd name="connsiteX9" fmla="*/ 521853 w 5999284"/>
                <a:gd name="connsiteY9" fmla="*/ 3600132 h 543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99284" h="5433922">
                  <a:moveTo>
                    <a:pt x="2988129" y="0"/>
                  </a:moveTo>
                  <a:lnTo>
                    <a:pt x="0" y="3617027"/>
                  </a:lnTo>
                  <a:lnTo>
                    <a:pt x="1710111" y="5433923"/>
                  </a:lnTo>
                  <a:lnTo>
                    <a:pt x="5999285" y="4701698"/>
                  </a:lnTo>
                  <a:close/>
                  <a:moveTo>
                    <a:pt x="3050164" y="822701"/>
                  </a:moveTo>
                  <a:lnTo>
                    <a:pt x="5351013" y="4415070"/>
                  </a:lnTo>
                  <a:lnTo>
                    <a:pt x="2041031" y="4980432"/>
                  </a:lnTo>
                  <a:close/>
                  <a:moveTo>
                    <a:pt x="2577300" y="1111807"/>
                  </a:moveTo>
                  <a:lnTo>
                    <a:pt x="1675734" y="4826029"/>
                  </a:lnTo>
                  <a:lnTo>
                    <a:pt x="521853" y="3600132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1551A60-9D4D-DA02-D8D8-F9BDC379466F}"/>
                </a:ext>
              </a:extLst>
            </p:cNvPr>
            <p:cNvSpPr/>
            <p:nvPr/>
          </p:nvSpPr>
          <p:spPr>
            <a:xfrm rot="-3507379">
              <a:off x="10125768" y="5862339"/>
              <a:ext cx="130491" cy="260852"/>
            </a:xfrm>
            <a:custGeom>
              <a:avLst/>
              <a:gdLst>
                <a:gd name="connsiteX0" fmla="*/ 0 w 130491"/>
                <a:gd name="connsiteY0" fmla="*/ 0 h 260852"/>
                <a:gd name="connsiteX1" fmla="*/ 130491 w 130491"/>
                <a:gd name="connsiteY1" fmla="*/ 0 h 260852"/>
                <a:gd name="connsiteX2" fmla="*/ 130491 w 130491"/>
                <a:gd name="connsiteY2" fmla="*/ 260852 h 260852"/>
                <a:gd name="connsiteX3" fmla="*/ 0 w 130491"/>
                <a:gd name="connsiteY3" fmla="*/ 260852 h 26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1" h="260852">
                  <a:moveTo>
                    <a:pt x="0" y="0"/>
                  </a:moveTo>
                  <a:lnTo>
                    <a:pt x="130491" y="0"/>
                  </a:lnTo>
                  <a:lnTo>
                    <a:pt x="130491" y="260852"/>
                  </a:lnTo>
                  <a:lnTo>
                    <a:pt x="0" y="260852"/>
                  </a:lnTo>
                  <a:close/>
                </a:path>
              </a:pathLst>
            </a:custGeom>
            <a:grpFill/>
            <a:ln w="65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7750F7-5B1D-C70F-7191-915AFE1550A4}"/>
                </a:ext>
              </a:extLst>
            </p:cNvPr>
            <p:cNvSpPr/>
            <p:nvPr/>
          </p:nvSpPr>
          <p:spPr>
            <a:xfrm rot="-486348">
              <a:off x="9675630" y="5168480"/>
              <a:ext cx="130461" cy="260923"/>
            </a:xfrm>
            <a:custGeom>
              <a:avLst/>
              <a:gdLst>
                <a:gd name="connsiteX0" fmla="*/ 0 w 130461"/>
                <a:gd name="connsiteY0" fmla="*/ 0 h 260923"/>
                <a:gd name="connsiteX1" fmla="*/ 130462 w 130461"/>
                <a:gd name="connsiteY1" fmla="*/ 0 h 260923"/>
                <a:gd name="connsiteX2" fmla="*/ 130462 w 130461"/>
                <a:gd name="connsiteY2" fmla="*/ 260924 h 260923"/>
                <a:gd name="connsiteX3" fmla="*/ 0 w 130461"/>
                <a:gd name="connsiteY3" fmla="*/ 260924 h 2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61" h="260923">
                  <a:moveTo>
                    <a:pt x="0" y="0"/>
                  </a:moveTo>
                  <a:lnTo>
                    <a:pt x="130462" y="0"/>
                  </a:lnTo>
                  <a:lnTo>
                    <a:pt x="130462" y="260924"/>
                  </a:lnTo>
                  <a:lnTo>
                    <a:pt x="0" y="260924"/>
                  </a:lnTo>
                  <a:close/>
                </a:path>
              </a:pathLst>
            </a:custGeom>
            <a:grpFill/>
            <a:ln w="65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7BCF6E0-742B-F4B1-9D97-B679DB0A7BC1}"/>
                </a:ext>
              </a:extLst>
            </p:cNvPr>
            <p:cNvSpPr/>
            <p:nvPr/>
          </p:nvSpPr>
          <p:spPr>
            <a:xfrm rot="-3507379">
              <a:off x="10514835" y="6101261"/>
              <a:ext cx="130491" cy="260852"/>
            </a:xfrm>
            <a:custGeom>
              <a:avLst/>
              <a:gdLst>
                <a:gd name="connsiteX0" fmla="*/ 0 w 130491"/>
                <a:gd name="connsiteY0" fmla="*/ 0 h 260852"/>
                <a:gd name="connsiteX1" fmla="*/ 130491 w 130491"/>
                <a:gd name="connsiteY1" fmla="*/ 0 h 260852"/>
                <a:gd name="connsiteX2" fmla="*/ 130491 w 130491"/>
                <a:gd name="connsiteY2" fmla="*/ 260853 h 260852"/>
                <a:gd name="connsiteX3" fmla="*/ 0 w 130491"/>
                <a:gd name="connsiteY3" fmla="*/ 260853 h 26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91" h="260852">
                  <a:moveTo>
                    <a:pt x="0" y="0"/>
                  </a:moveTo>
                  <a:lnTo>
                    <a:pt x="130491" y="0"/>
                  </a:lnTo>
                  <a:lnTo>
                    <a:pt x="130491" y="260853"/>
                  </a:lnTo>
                  <a:lnTo>
                    <a:pt x="0" y="260853"/>
                  </a:lnTo>
                  <a:close/>
                </a:path>
              </a:pathLst>
            </a:custGeom>
            <a:grpFill/>
            <a:ln w="65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EDE33F5-C5C8-5DEC-D086-A81CAF93647B}"/>
                </a:ext>
              </a:extLst>
            </p:cNvPr>
            <p:cNvSpPr/>
            <p:nvPr/>
          </p:nvSpPr>
          <p:spPr>
            <a:xfrm rot="-3507719">
              <a:off x="11294499" y="6577249"/>
              <a:ext cx="130463" cy="260926"/>
            </a:xfrm>
            <a:custGeom>
              <a:avLst/>
              <a:gdLst>
                <a:gd name="connsiteX0" fmla="*/ 0 w 130463"/>
                <a:gd name="connsiteY0" fmla="*/ 0 h 260926"/>
                <a:gd name="connsiteX1" fmla="*/ 130463 w 130463"/>
                <a:gd name="connsiteY1" fmla="*/ 0 h 260926"/>
                <a:gd name="connsiteX2" fmla="*/ 130463 w 130463"/>
                <a:gd name="connsiteY2" fmla="*/ 260926 h 260926"/>
                <a:gd name="connsiteX3" fmla="*/ 0 w 130463"/>
                <a:gd name="connsiteY3" fmla="*/ 260926 h 26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63" h="260926">
                  <a:moveTo>
                    <a:pt x="0" y="0"/>
                  </a:moveTo>
                  <a:lnTo>
                    <a:pt x="130463" y="0"/>
                  </a:lnTo>
                  <a:lnTo>
                    <a:pt x="130463" y="260926"/>
                  </a:lnTo>
                  <a:lnTo>
                    <a:pt x="0" y="260926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37CD6E0-BC0C-EBB6-373C-7040D45EE999}"/>
                </a:ext>
              </a:extLst>
            </p:cNvPr>
            <p:cNvSpPr/>
            <p:nvPr/>
          </p:nvSpPr>
          <p:spPr>
            <a:xfrm rot="-3507379">
              <a:off x="10904150" y="6341009"/>
              <a:ext cx="130426" cy="260917"/>
            </a:xfrm>
            <a:custGeom>
              <a:avLst/>
              <a:gdLst>
                <a:gd name="connsiteX0" fmla="*/ 0 w 130426"/>
                <a:gd name="connsiteY0" fmla="*/ 0 h 260917"/>
                <a:gd name="connsiteX1" fmla="*/ 130426 w 130426"/>
                <a:gd name="connsiteY1" fmla="*/ 0 h 260917"/>
                <a:gd name="connsiteX2" fmla="*/ 130426 w 130426"/>
                <a:gd name="connsiteY2" fmla="*/ 260918 h 260917"/>
                <a:gd name="connsiteX3" fmla="*/ 0 w 130426"/>
                <a:gd name="connsiteY3" fmla="*/ 260918 h 26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26" h="260917">
                  <a:moveTo>
                    <a:pt x="0" y="0"/>
                  </a:moveTo>
                  <a:lnTo>
                    <a:pt x="130426" y="0"/>
                  </a:lnTo>
                  <a:lnTo>
                    <a:pt x="130426" y="260918"/>
                  </a:lnTo>
                  <a:lnTo>
                    <a:pt x="0" y="260918"/>
                  </a:lnTo>
                  <a:close/>
                </a:path>
              </a:pathLst>
            </a:custGeom>
            <a:grpFill/>
            <a:ln w="65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F40C8C-89CB-7FCE-68D4-498EBCE76056}"/>
                </a:ext>
              </a:extLst>
            </p:cNvPr>
            <p:cNvSpPr/>
            <p:nvPr/>
          </p:nvSpPr>
          <p:spPr>
            <a:xfrm rot="-486348">
              <a:off x="9611045" y="4716482"/>
              <a:ext cx="130461" cy="260923"/>
            </a:xfrm>
            <a:custGeom>
              <a:avLst/>
              <a:gdLst>
                <a:gd name="connsiteX0" fmla="*/ 0 w 130461"/>
                <a:gd name="connsiteY0" fmla="*/ 0 h 260923"/>
                <a:gd name="connsiteX1" fmla="*/ 130462 w 130461"/>
                <a:gd name="connsiteY1" fmla="*/ 0 h 260923"/>
                <a:gd name="connsiteX2" fmla="*/ 130462 w 130461"/>
                <a:gd name="connsiteY2" fmla="*/ 260924 h 260923"/>
                <a:gd name="connsiteX3" fmla="*/ 0 w 130461"/>
                <a:gd name="connsiteY3" fmla="*/ 260924 h 2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461" h="260923">
                  <a:moveTo>
                    <a:pt x="0" y="0"/>
                  </a:moveTo>
                  <a:lnTo>
                    <a:pt x="130462" y="0"/>
                  </a:lnTo>
                  <a:lnTo>
                    <a:pt x="130462" y="260924"/>
                  </a:lnTo>
                  <a:lnTo>
                    <a:pt x="0" y="260924"/>
                  </a:lnTo>
                  <a:close/>
                </a:path>
              </a:pathLst>
            </a:custGeom>
            <a:grpFill/>
            <a:ln w="65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10D73DD-8FB4-2DA7-EDF8-A30F812383BE}"/>
                </a:ext>
              </a:extLst>
            </p:cNvPr>
            <p:cNvSpPr/>
            <p:nvPr/>
          </p:nvSpPr>
          <p:spPr>
            <a:xfrm>
              <a:off x="9722623" y="5612352"/>
              <a:ext cx="225636" cy="263992"/>
            </a:xfrm>
            <a:custGeom>
              <a:avLst/>
              <a:gdLst>
                <a:gd name="connsiteX0" fmla="*/ 23353 w 225636"/>
                <a:gd name="connsiteY0" fmla="*/ 181735 h 263992"/>
                <a:gd name="connsiteX1" fmla="*/ 157404 w 225636"/>
                <a:gd name="connsiteY1" fmla="*/ 263992 h 263992"/>
                <a:gd name="connsiteX2" fmla="*/ 225636 w 225636"/>
                <a:gd name="connsiteY2" fmla="*/ 152772 h 263992"/>
                <a:gd name="connsiteX3" fmla="*/ 143901 w 225636"/>
                <a:gd name="connsiteY3" fmla="*/ 102609 h 263992"/>
                <a:gd name="connsiteX4" fmla="*/ 129224 w 225636"/>
                <a:gd name="connsiteY4" fmla="*/ 0 h 263992"/>
                <a:gd name="connsiteX5" fmla="*/ 0 w 225636"/>
                <a:gd name="connsiteY5" fmla="*/ 18395 h 263992"/>
                <a:gd name="connsiteX6" fmla="*/ 23353 w 225636"/>
                <a:gd name="connsiteY6" fmla="*/ 181735 h 26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636" h="263992">
                  <a:moveTo>
                    <a:pt x="23353" y="181735"/>
                  </a:moveTo>
                  <a:lnTo>
                    <a:pt x="157404" y="263992"/>
                  </a:lnTo>
                  <a:lnTo>
                    <a:pt x="225636" y="152772"/>
                  </a:lnTo>
                  <a:lnTo>
                    <a:pt x="143901" y="102609"/>
                  </a:lnTo>
                  <a:lnTo>
                    <a:pt x="129224" y="0"/>
                  </a:lnTo>
                  <a:lnTo>
                    <a:pt x="0" y="18395"/>
                  </a:lnTo>
                  <a:lnTo>
                    <a:pt x="23353" y="181735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2AD74D7-46DE-7C6E-8796-884D6807BF13}"/>
                </a:ext>
              </a:extLst>
            </p:cNvPr>
            <p:cNvSpPr/>
            <p:nvPr/>
          </p:nvSpPr>
          <p:spPr>
            <a:xfrm rot="-488399">
              <a:off x="9482089" y="3812118"/>
              <a:ext cx="130528" cy="260926"/>
            </a:xfrm>
            <a:custGeom>
              <a:avLst/>
              <a:gdLst>
                <a:gd name="connsiteX0" fmla="*/ 0 w 130528"/>
                <a:gd name="connsiteY0" fmla="*/ 0 h 260926"/>
                <a:gd name="connsiteX1" fmla="*/ 130528 w 130528"/>
                <a:gd name="connsiteY1" fmla="*/ 0 h 260926"/>
                <a:gd name="connsiteX2" fmla="*/ 130528 w 130528"/>
                <a:gd name="connsiteY2" fmla="*/ 260926 h 260926"/>
                <a:gd name="connsiteX3" fmla="*/ 0 w 130528"/>
                <a:gd name="connsiteY3" fmla="*/ 260926 h 26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528" h="260926">
                  <a:moveTo>
                    <a:pt x="0" y="0"/>
                  </a:moveTo>
                  <a:lnTo>
                    <a:pt x="130528" y="0"/>
                  </a:lnTo>
                  <a:lnTo>
                    <a:pt x="130528" y="260926"/>
                  </a:lnTo>
                  <a:lnTo>
                    <a:pt x="0" y="260926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18C2CD9-63B2-47B2-D9AA-BB943ED3CDCB}"/>
                </a:ext>
              </a:extLst>
            </p:cNvPr>
            <p:cNvSpPr/>
            <p:nvPr/>
          </p:nvSpPr>
          <p:spPr>
            <a:xfrm rot="-488281">
              <a:off x="9546695" y="4264167"/>
              <a:ext cx="130528" cy="260926"/>
            </a:xfrm>
            <a:custGeom>
              <a:avLst/>
              <a:gdLst>
                <a:gd name="connsiteX0" fmla="*/ 0 w 130528"/>
                <a:gd name="connsiteY0" fmla="*/ 0 h 260926"/>
                <a:gd name="connsiteX1" fmla="*/ 130528 w 130528"/>
                <a:gd name="connsiteY1" fmla="*/ 0 h 260926"/>
                <a:gd name="connsiteX2" fmla="*/ 130528 w 130528"/>
                <a:gd name="connsiteY2" fmla="*/ 260926 h 260926"/>
                <a:gd name="connsiteX3" fmla="*/ 0 w 130528"/>
                <a:gd name="connsiteY3" fmla="*/ 260926 h 26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528" h="260926">
                  <a:moveTo>
                    <a:pt x="0" y="0"/>
                  </a:moveTo>
                  <a:lnTo>
                    <a:pt x="130528" y="0"/>
                  </a:lnTo>
                  <a:lnTo>
                    <a:pt x="130528" y="260926"/>
                  </a:lnTo>
                  <a:lnTo>
                    <a:pt x="0" y="260926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4EBF9D5-3412-D636-B520-8A96C2A2C9CD}"/>
                </a:ext>
              </a:extLst>
            </p:cNvPr>
            <p:cNvSpPr/>
            <p:nvPr/>
          </p:nvSpPr>
          <p:spPr>
            <a:xfrm rot="-454559">
              <a:off x="7566977" y="5998895"/>
              <a:ext cx="260926" cy="130463"/>
            </a:xfrm>
            <a:custGeom>
              <a:avLst/>
              <a:gdLst>
                <a:gd name="connsiteX0" fmla="*/ 0 w 260926"/>
                <a:gd name="connsiteY0" fmla="*/ 0 h 130463"/>
                <a:gd name="connsiteX1" fmla="*/ 260926 w 260926"/>
                <a:gd name="connsiteY1" fmla="*/ 0 h 130463"/>
                <a:gd name="connsiteX2" fmla="*/ 260926 w 260926"/>
                <a:gd name="connsiteY2" fmla="*/ 130463 h 130463"/>
                <a:gd name="connsiteX3" fmla="*/ 0 w 260926"/>
                <a:gd name="connsiteY3" fmla="*/ 130463 h 13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6" h="130463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E553B48-C75A-3B21-9799-ED7D36FD63E0}"/>
                </a:ext>
              </a:extLst>
            </p:cNvPr>
            <p:cNvSpPr/>
            <p:nvPr/>
          </p:nvSpPr>
          <p:spPr>
            <a:xfrm rot="-454559">
              <a:off x="7114313" y="6059349"/>
              <a:ext cx="260926" cy="130463"/>
            </a:xfrm>
            <a:custGeom>
              <a:avLst/>
              <a:gdLst>
                <a:gd name="connsiteX0" fmla="*/ 0 w 260926"/>
                <a:gd name="connsiteY0" fmla="*/ 0 h 130463"/>
                <a:gd name="connsiteX1" fmla="*/ 260926 w 260926"/>
                <a:gd name="connsiteY1" fmla="*/ 0 h 130463"/>
                <a:gd name="connsiteX2" fmla="*/ 260926 w 260926"/>
                <a:gd name="connsiteY2" fmla="*/ 130463 h 130463"/>
                <a:gd name="connsiteX3" fmla="*/ 0 w 260926"/>
                <a:gd name="connsiteY3" fmla="*/ 130463 h 13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6" h="130463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EC5DBA6-26E8-8D71-C10A-DE9816353EB7}"/>
                </a:ext>
              </a:extLst>
            </p:cNvPr>
            <p:cNvSpPr/>
            <p:nvPr/>
          </p:nvSpPr>
          <p:spPr>
            <a:xfrm rot="-454559">
              <a:off x="8019521" y="5938580"/>
              <a:ext cx="260926" cy="130463"/>
            </a:xfrm>
            <a:custGeom>
              <a:avLst/>
              <a:gdLst>
                <a:gd name="connsiteX0" fmla="*/ 0 w 260926"/>
                <a:gd name="connsiteY0" fmla="*/ 0 h 130463"/>
                <a:gd name="connsiteX1" fmla="*/ 260926 w 260926"/>
                <a:gd name="connsiteY1" fmla="*/ 0 h 130463"/>
                <a:gd name="connsiteX2" fmla="*/ 260926 w 260926"/>
                <a:gd name="connsiteY2" fmla="*/ 130463 h 130463"/>
                <a:gd name="connsiteX3" fmla="*/ 0 w 260926"/>
                <a:gd name="connsiteY3" fmla="*/ 130463 h 13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6" h="130463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FDC2361-D2F6-6B16-AF16-2FF9A5696BA7}"/>
                </a:ext>
              </a:extLst>
            </p:cNvPr>
            <p:cNvSpPr/>
            <p:nvPr/>
          </p:nvSpPr>
          <p:spPr>
            <a:xfrm rot="-454559">
              <a:off x="9377475" y="5757542"/>
              <a:ext cx="260926" cy="130463"/>
            </a:xfrm>
            <a:custGeom>
              <a:avLst/>
              <a:gdLst>
                <a:gd name="connsiteX0" fmla="*/ 0 w 260926"/>
                <a:gd name="connsiteY0" fmla="*/ 0 h 130463"/>
                <a:gd name="connsiteX1" fmla="*/ 260926 w 260926"/>
                <a:gd name="connsiteY1" fmla="*/ 0 h 130463"/>
                <a:gd name="connsiteX2" fmla="*/ 260926 w 260926"/>
                <a:gd name="connsiteY2" fmla="*/ 130463 h 130463"/>
                <a:gd name="connsiteX3" fmla="*/ 0 w 260926"/>
                <a:gd name="connsiteY3" fmla="*/ 130463 h 13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6" h="130463">
                  <a:moveTo>
                    <a:pt x="0" y="0"/>
                  </a:moveTo>
                  <a:lnTo>
                    <a:pt x="260926" y="0"/>
                  </a:lnTo>
                  <a:lnTo>
                    <a:pt x="260926" y="130463"/>
                  </a:lnTo>
                  <a:lnTo>
                    <a:pt x="0" y="130463"/>
                  </a:lnTo>
                  <a:close/>
                </a:path>
              </a:pathLst>
            </a:custGeom>
            <a:grpFill/>
            <a:ln w="65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ABA6E25-676B-3DFD-4517-349DBB0958D4}"/>
                </a:ext>
              </a:extLst>
            </p:cNvPr>
            <p:cNvSpPr/>
            <p:nvPr/>
          </p:nvSpPr>
          <p:spPr>
            <a:xfrm rot="-455224">
              <a:off x="8923550" y="5817570"/>
              <a:ext cx="260927" cy="130430"/>
            </a:xfrm>
            <a:custGeom>
              <a:avLst/>
              <a:gdLst>
                <a:gd name="connsiteX0" fmla="*/ 0 w 260927"/>
                <a:gd name="connsiteY0" fmla="*/ 0 h 130430"/>
                <a:gd name="connsiteX1" fmla="*/ 260927 w 260927"/>
                <a:gd name="connsiteY1" fmla="*/ 0 h 130430"/>
                <a:gd name="connsiteX2" fmla="*/ 260927 w 260927"/>
                <a:gd name="connsiteY2" fmla="*/ 130431 h 130430"/>
                <a:gd name="connsiteX3" fmla="*/ 0 w 260927"/>
                <a:gd name="connsiteY3" fmla="*/ 130431 h 13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27" h="130430">
                  <a:moveTo>
                    <a:pt x="0" y="0"/>
                  </a:moveTo>
                  <a:lnTo>
                    <a:pt x="260927" y="0"/>
                  </a:lnTo>
                  <a:lnTo>
                    <a:pt x="260927" y="130431"/>
                  </a:lnTo>
                  <a:lnTo>
                    <a:pt x="0" y="130431"/>
                  </a:lnTo>
                  <a:close/>
                </a:path>
              </a:pathLst>
            </a:custGeom>
            <a:grpFill/>
            <a:ln w="65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BDB35C0-E190-5081-6C9D-2A42EA942D92}"/>
              </a:ext>
            </a:extLst>
          </p:cNvPr>
          <p:cNvSpPr txBox="1"/>
          <p:nvPr/>
        </p:nvSpPr>
        <p:spPr>
          <a:xfrm>
            <a:off x="15606577" y="5709856"/>
            <a:ext cx="129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유동성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E8E1B1-0852-4451-3034-C0BE2C3C644C}"/>
              </a:ext>
            </a:extLst>
          </p:cNvPr>
          <p:cNvSpPr txBox="1"/>
          <p:nvPr/>
        </p:nvSpPr>
        <p:spPr>
          <a:xfrm>
            <a:off x="15606577" y="6814927"/>
            <a:ext cx="129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활동성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CEA782-91ED-5870-E1A4-CF449ACE9151}"/>
              </a:ext>
            </a:extLst>
          </p:cNvPr>
          <p:cNvSpPr txBox="1"/>
          <p:nvPr/>
        </p:nvSpPr>
        <p:spPr>
          <a:xfrm>
            <a:off x="15606576" y="7919998"/>
            <a:ext cx="1719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시장가치</a:t>
            </a:r>
            <a:endParaRPr lang="ko-KR" altLang="en-US" sz="2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9A80CF-E888-E8F0-6BFF-B5B5F5DF4E9C}"/>
              </a:ext>
            </a:extLst>
          </p:cNvPr>
          <p:cNvSpPr/>
          <p:nvPr/>
        </p:nvSpPr>
        <p:spPr>
          <a:xfrm>
            <a:off x="1718510" y="3302363"/>
            <a:ext cx="2018231" cy="6856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A3720-2DE3-2F5E-F894-AF791474FCAA}"/>
              </a:ext>
            </a:extLst>
          </p:cNvPr>
          <p:cNvSpPr txBox="1"/>
          <p:nvPr/>
        </p:nvSpPr>
        <p:spPr>
          <a:xfrm>
            <a:off x="1973986" y="3414348"/>
            <a:ext cx="15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선행 연구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FEDB845-CEFC-9D5B-B6B1-E84FCEF8A2DB}"/>
              </a:ext>
            </a:extLst>
          </p:cNvPr>
          <p:cNvSpPr/>
          <p:nvPr/>
        </p:nvSpPr>
        <p:spPr>
          <a:xfrm>
            <a:off x="6879961" y="3302363"/>
            <a:ext cx="2018231" cy="6856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CC5AE1-B08B-24C4-4BAB-A6E1E83D5315}"/>
              </a:ext>
            </a:extLst>
          </p:cNvPr>
          <p:cNvSpPr txBox="1"/>
          <p:nvPr/>
        </p:nvSpPr>
        <p:spPr>
          <a:xfrm>
            <a:off x="7004079" y="3414348"/>
            <a:ext cx="180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프로젝트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0DC0C2-024E-2E1E-E83A-3AA8741E63BF}"/>
              </a:ext>
            </a:extLst>
          </p:cNvPr>
          <p:cNvSpPr txBox="1"/>
          <p:nvPr/>
        </p:nvSpPr>
        <p:spPr>
          <a:xfrm>
            <a:off x="15606577" y="2394643"/>
            <a:ext cx="129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수익성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52EE60-8836-9999-7098-8323662FACF6}"/>
              </a:ext>
            </a:extLst>
          </p:cNvPr>
          <p:cNvSpPr txBox="1"/>
          <p:nvPr/>
        </p:nvSpPr>
        <p:spPr>
          <a:xfrm>
            <a:off x="15606577" y="3499714"/>
            <a:ext cx="129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성장성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4D36D8-AA6D-2A64-3F32-AA3D61B411F3}"/>
              </a:ext>
            </a:extLst>
          </p:cNvPr>
          <p:cNvSpPr txBox="1"/>
          <p:nvPr/>
        </p:nvSpPr>
        <p:spPr>
          <a:xfrm>
            <a:off x="15606577" y="4604785"/>
            <a:ext cx="171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레버리지</a:t>
            </a:r>
            <a:endParaRPr lang="ko-KR" altLang="en-US" sz="2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2738793-33C1-89B3-37DD-6BD33FE9AD6B}"/>
              </a:ext>
            </a:extLst>
          </p:cNvPr>
          <p:cNvSpPr/>
          <p:nvPr/>
        </p:nvSpPr>
        <p:spPr>
          <a:xfrm>
            <a:off x="15277914" y="1037339"/>
            <a:ext cx="2018231" cy="6856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E60BB4-13FD-2E29-E8FE-7BD5F4DFEE7E}"/>
              </a:ext>
            </a:extLst>
          </p:cNvPr>
          <p:cNvSpPr txBox="1"/>
          <p:nvPr/>
        </p:nvSpPr>
        <p:spPr>
          <a:xfrm>
            <a:off x="15368616" y="1177316"/>
            <a:ext cx="180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기법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A1304C3-F646-1056-3F79-EEB554872C40}"/>
              </a:ext>
            </a:extLst>
          </p:cNvPr>
          <p:cNvGrpSpPr/>
          <p:nvPr/>
        </p:nvGrpSpPr>
        <p:grpSpPr>
          <a:xfrm>
            <a:off x="1241844" y="8430331"/>
            <a:ext cx="12223635" cy="769442"/>
            <a:chOff x="4641004" y="1851053"/>
            <a:chExt cx="10485062" cy="76944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B8FC04-9ECC-A5E3-C82F-37052C7D734A}"/>
                </a:ext>
              </a:extLst>
            </p:cNvPr>
            <p:cNvSpPr txBox="1"/>
            <p:nvPr/>
          </p:nvSpPr>
          <p:spPr>
            <a:xfrm>
              <a:off x="5276271" y="1956094"/>
              <a:ext cx="9213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r>
                <a:rPr lang="ko-KR" altLang="en-US" sz="28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거장 기법을 활용한 </a:t>
              </a:r>
              <a:r>
                <a:rPr lang="en-US" altLang="ko-KR" sz="28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28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가지 기법 추가 선정 </a:t>
              </a:r>
              <a:r>
                <a:rPr lang="en-US" altLang="ko-KR" sz="28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28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총 </a:t>
              </a:r>
              <a:r>
                <a:rPr lang="en-US" altLang="ko-KR" sz="28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r>
                <a:rPr lang="ko-KR" altLang="en-US" sz="28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가지 기법 도출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C2CE2D-3A3D-1BBA-99F3-644D291389F8}"/>
                </a:ext>
              </a:extLst>
            </p:cNvPr>
            <p:cNvSpPr txBox="1"/>
            <p:nvPr/>
          </p:nvSpPr>
          <p:spPr>
            <a:xfrm>
              <a:off x="4641004" y="1851053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ACA9C6-178A-39BC-946D-F615F483F68E}"/>
                </a:ext>
              </a:extLst>
            </p:cNvPr>
            <p:cNvSpPr txBox="1"/>
            <p:nvPr/>
          </p:nvSpPr>
          <p:spPr>
            <a:xfrm>
              <a:off x="14591615" y="1851054"/>
              <a:ext cx="5344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281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645662A5-89DF-C85C-A0EF-5A31D542A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71265"/>
              </p:ext>
            </p:extLst>
          </p:nvPr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1.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수익성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04187"/>
              </p:ext>
            </p:extLst>
          </p:nvPr>
        </p:nvGraphicFramePr>
        <p:xfrm>
          <a:off x="12949237" y="4203336"/>
          <a:ext cx="4362452" cy="43716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4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ROS</a:t>
                      </a:r>
                      <a:endParaRPr lang="ko-KR" altLang="en-US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ROS &gt; 0.05 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ROIC</a:t>
                      </a:r>
                      <a:endParaRPr lang="ko-KR" altLang="en-US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ROIC &gt; 0.05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47198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ROA</a:t>
                      </a:r>
                      <a:endParaRPr lang="ko-KR" altLang="en-US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ROA &gt; 3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822654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F94E43-A2E2-F699-7430-C63CDA4BEDD2}"/>
              </a:ext>
            </a:extLst>
          </p:cNvPr>
          <p:cNvSpPr/>
          <p:nvPr/>
        </p:nvSpPr>
        <p:spPr>
          <a:xfrm>
            <a:off x="809127" y="3368039"/>
            <a:ext cx="11367632" cy="6417925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EFD3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수익성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01B039C-66E9-5CB4-47D9-CC72C83646D2}"/>
              </a:ext>
            </a:extLst>
          </p:cNvPr>
          <p:cNvSpPr/>
          <p:nvPr/>
        </p:nvSpPr>
        <p:spPr>
          <a:xfrm>
            <a:off x="729118" y="2299157"/>
            <a:ext cx="11547659" cy="1068883"/>
          </a:xfrm>
          <a:prstGeom prst="frame">
            <a:avLst>
              <a:gd name="adj1" fmla="val 9648"/>
            </a:avLst>
          </a:prstGeom>
          <a:solidFill>
            <a:srgbClr val="EFD3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5CFC4B4-9940-02EB-D4D8-5185D043FFC4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FCCFC40F-EAEE-2576-A7CE-C2543FD64771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8B2AC116-78B9-D825-76AE-E2F8771E5056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C4A7494F-8764-77B6-6245-D681565E713E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58A1CE7B-00AF-EA8A-FBC5-368E2D4B5746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FBFB7877-54A6-1194-FF90-2F162CF07AEC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67A32079-CCBF-DBAB-432A-BFF3BC96F202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CDC07D56-EBA9-8FCD-8210-AE46A8837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84859"/>
              </p:ext>
            </p:extLst>
          </p:nvPr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성장성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1101"/>
              </p:ext>
            </p:extLst>
          </p:nvPr>
        </p:nvGraphicFramePr>
        <p:xfrm>
          <a:off x="12949237" y="4203336"/>
          <a:ext cx="4362452" cy="3235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4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총자산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증가율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총자산증가율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0.15 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순이익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증가율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순이익증가율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0.61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47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92B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성장성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01B039C-66E9-5CB4-47D9-CC72C83646D2}"/>
              </a:ext>
            </a:extLst>
          </p:cNvPr>
          <p:cNvSpPr/>
          <p:nvPr/>
        </p:nvSpPr>
        <p:spPr>
          <a:xfrm>
            <a:off x="740546" y="3313216"/>
            <a:ext cx="11504794" cy="1068883"/>
          </a:xfrm>
          <a:prstGeom prst="frame">
            <a:avLst>
              <a:gd name="adj1" fmla="val 9648"/>
            </a:avLst>
          </a:prstGeom>
          <a:solidFill>
            <a:srgbClr val="92B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3F8D30-80EA-C6FA-1900-0085875390F8}"/>
              </a:ext>
            </a:extLst>
          </p:cNvPr>
          <p:cNvSpPr/>
          <p:nvPr/>
        </p:nvSpPr>
        <p:spPr>
          <a:xfrm>
            <a:off x="809127" y="4382099"/>
            <a:ext cx="11367632" cy="5403865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2F5532-12B3-C9C3-CA05-13D09D31E1D2}"/>
              </a:ext>
            </a:extLst>
          </p:cNvPr>
          <p:cNvSpPr/>
          <p:nvPr/>
        </p:nvSpPr>
        <p:spPr>
          <a:xfrm>
            <a:off x="793122" y="2366049"/>
            <a:ext cx="11367632" cy="947168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39D7CF-6E9A-E955-4379-76F8A7DD4F4A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B4561497-3C0C-4661-7636-67A9FA909A59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E7B54730-B32E-7FE4-BB77-773A2F781843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9BC3C721-8C7D-FA94-CFA1-C130C9C77F35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CB85C227-05EA-1556-5719-FDD34FF02B10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9DFCAD2D-4F52-C9C3-41B3-77961C2091D6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DE8DB2AD-6999-300D-D262-CE672D620B04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3149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CDC07D56-EBA9-8FCD-8210-AE46A883751F}"/>
              </a:ext>
            </a:extLst>
          </p:cNvPr>
          <p:cNvGraphicFramePr>
            <a:graphicFrameLocks noGrp="1"/>
          </p:cNvGraphicFramePr>
          <p:nvPr/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3.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레버리지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6307"/>
              </p:ext>
            </p:extLst>
          </p:nvPr>
        </p:nvGraphicFramePr>
        <p:xfrm>
          <a:off x="12949237" y="4203336"/>
          <a:ext cx="4362452" cy="43716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7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비유동장기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적합률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60 &lt;=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비유동장기적합률</a:t>
                      </a: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&lt; 150</a:t>
                      </a:r>
                      <a:endParaRPr sz="20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영업이익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이자보상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비율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영업이익이자보상비율</a:t>
                      </a: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 100</a:t>
                      </a:r>
                      <a:endParaRPr sz="20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47198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경상이익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이자보상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비율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경상이익이자보상비율</a:t>
                      </a:r>
                      <a:endParaRPr lang="en-US" altLang="ko-KR" sz="20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 100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76177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FF7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151341" y="2906970"/>
            <a:ext cx="1775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레버리지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3F8D30-80EA-C6FA-1900-0085875390F8}"/>
              </a:ext>
            </a:extLst>
          </p:cNvPr>
          <p:cNvSpPr/>
          <p:nvPr/>
        </p:nvSpPr>
        <p:spPr>
          <a:xfrm>
            <a:off x="809127" y="4861560"/>
            <a:ext cx="11367632" cy="4924404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2F5532-12B3-C9C3-CA05-13D09D31E1D2}"/>
              </a:ext>
            </a:extLst>
          </p:cNvPr>
          <p:cNvSpPr/>
          <p:nvPr/>
        </p:nvSpPr>
        <p:spPr>
          <a:xfrm>
            <a:off x="793122" y="2366049"/>
            <a:ext cx="11367632" cy="1944922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9A4CE8D0-7FA2-4F8C-23AD-429A96E3E764}"/>
              </a:ext>
            </a:extLst>
          </p:cNvPr>
          <p:cNvSpPr/>
          <p:nvPr/>
        </p:nvSpPr>
        <p:spPr>
          <a:xfrm>
            <a:off x="727121" y="4249636"/>
            <a:ext cx="11530468" cy="646649"/>
          </a:xfrm>
          <a:prstGeom prst="frame">
            <a:avLst>
              <a:gd name="adj1" fmla="val 12006"/>
            </a:avLst>
          </a:prstGeom>
          <a:solidFill>
            <a:srgbClr val="FF77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77BAB2-9832-7874-5192-C542C334A955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EF046C44-4246-A4E3-635F-89A5AE98E5CA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2A228E0F-F15B-253A-2C2D-D7B77EE0E624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03B7AB05-C462-5F9B-3080-4F375678AA1F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ED1DB8FB-2306-1B9A-0D3C-78FC0E0A30FE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F7A883FC-1BD8-DEEB-A6BB-7AE948239278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4325C8E2-BADB-BF59-BB1A-4E2B26A43975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13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B5B851A3-9A47-FAA4-BF5D-B583ED386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308452"/>
              </p:ext>
            </p:extLst>
          </p:nvPr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4.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유동성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17085"/>
              </p:ext>
            </p:extLst>
          </p:nvPr>
        </p:nvGraphicFramePr>
        <p:xfrm>
          <a:off x="12949237" y="4203336"/>
          <a:ext cx="4362452" cy="3235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9F3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당좌비율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당좌비율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1.3 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유보율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유보율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1.8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47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F94E43-A2E2-F699-7430-C63CDA4BEDD2}"/>
              </a:ext>
            </a:extLst>
          </p:cNvPr>
          <p:cNvSpPr/>
          <p:nvPr/>
        </p:nvSpPr>
        <p:spPr>
          <a:xfrm>
            <a:off x="818852" y="5300587"/>
            <a:ext cx="11367633" cy="4500618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4E9F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유동성</a:t>
            </a: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6CE8574D-2C20-BE34-CEA1-92B6A8CA41CA}"/>
              </a:ext>
            </a:extLst>
          </p:cNvPr>
          <p:cNvSpPr/>
          <p:nvPr/>
        </p:nvSpPr>
        <p:spPr>
          <a:xfrm>
            <a:off x="727121" y="4770503"/>
            <a:ext cx="11530468" cy="613213"/>
          </a:xfrm>
          <a:prstGeom prst="frame">
            <a:avLst>
              <a:gd name="adj1" fmla="val 12006"/>
            </a:avLst>
          </a:prstGeom>
          <a:solidFill>
            <a:srgbClr val="4E9F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729AD77-4BCB-DDA7-9419-D69438EF7709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8A5FCFD5-902D-B92F-6A23-B5E2F992FA25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1E41449C-6858-D60C-7694-B5DF34C6703A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5F2F617B-4183-9F39-50C8-E5B1973DCF74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8F19D5D9-3038-B09F-FC88-77E0970A175D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AB3B1903-0280-F138-FDA5-017D534E3937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266CB9DA-9C1C-2B33-07DD-957A08C3511F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1CC45B-9561-C43D-8205-BAE8A603A72C}"/>
              </a:ext>
            </a:extLst>
          </p:cNvPr>
          <p:cNvSpPr/>
          <p:nvPr/>
        </p:nvSpPr>
        <p:spPr>
          <a:xfrm>
            <a:off x="799401" y="2366048"/>
            <a:ext cx="11367633" cy="2404455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56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762A3E35-129D-6C1E-B705-2C6BA4F5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84859"/>
              </p:ext>
            </p:extLst>
          </p:nvPr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5.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활동성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20068"/>
              </p:ext>
            </p:extLst>
          </p:nvPr>
        </p:nvGraphicFramePr>
        <p:xfrm>
          <a:off x="12949237" y="4203336"/>
          <a:ext cx="4362452" cy="209893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AC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총자산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회전율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총자산회전율 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 0.8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7F94E43-A2E2-F699-7430-C63CDA4BEDD2}"/>
              </a:ext>
            </a:extLst>
          </p:cNvPr>
          <p:cNvSpPr/>
          <p:nvPr/>
        </p:nvSpPr>
        <p:spPr>
          <a:xfrm>
            <a:off x="809127" y="7315200"/>
            <a:ext cx="11367633" cy="2470765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3BAC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332735" y="2891730"/>
            <a:ext cx="1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활동성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01B039C-66E9-5CB4-47D9-CC72C83646D2}"/>
              </a:ext>
            </a:extLst>
          </p:cNvPr>
          <p:cNvSpPr/>
          <p:nvPr/>
        </p:nvSpPr>
        <p:spPr>
          <a:xfrm>
            <a:off x="750271" y="5253297"/>
            <a:ext cx="11504794" cy="2061903"/>
          </a:xfrm>
          <a:prstGeom prst="frame">
            <a:avLst>
              <a:gd name="adj1" fmla="val 4474"/>
            </a:avLst>
          </a:prstGeom>
          <a:solidFill>
            <a:srgbClr val="3BAC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0F696-E9BE-3A70-C166-23E9FD43DD26}"/>
              </a:ext>
            </a:extLst>
          </p:cNvPr>
          <p:cNvSpPr/>
          <p:nvPr/>
        </p:nvSpPr>
        <p:spPr>
          <a:xfrm>
            <a:off x="818852" y="2366048"/>
            <a:ext cx="11367633" cy="2887248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AEA102-D225-8EC5-3BE8-2D6E81CA3B56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E366D464-D276-3610-7574-C92BA317D7C1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4767C981-BF47-4C31-5661-FAD17600CAFF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7F73D36A-AB11-F83D-B626-68180DF5A600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A081F06C-BB15-48C1-A87B-928F8DB7B7E9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47F53F0E-E9C9-C72E-1001-B343A8383A8A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94503480-918A-801A-4897-82F6F1F5743D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8611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6D29F9AF-748A-FC6D-E9D4-30EE6F58E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84859"/>
              </p:ext>
            </p:extLst>
          </p:nvPr>
        </p:nvGraphicFramePr>
        <p:xfrm>
          <a:off x="809127" y="1880012"/>
          <a:ext cx="11367632" cy="790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425042641"/>
                    </a:ext>
                  </a:extLst>
                </a:gridCol>
                <a:gridCol w="1881523">
                  <a:extLst>
                    <a:ext uri="{9D8B030D-6E8A-4147-A177-3AD203B41FA5}">
                      <a16:colId xmlns:a16="http://schemas.microsoft.com/office/drawing/2014/main" val="3887371285"/>
                    </a:ext>
                  </a:extLst>
                </a:gridCol>
                <a:gridCol w="5407383">
                  <a:extLst>
                    <a:ext uri="{9D8B030D-6E8A-4147-A177-3AD203B41FA5}">
                      <a16:colId xmlns:a16="http://schemas.microsoft.com/office/drawing/2014/main" val="1633342704"/>
                    </a:ext>
                  </a:extLst>
                </a:gridCol>
                <a:gridCol w="2453639">
                  <a:extLst>
                    <a:ext uri="{9D8B030D-6E8A-4147-A177-3AD203B41FA5}">
                      <a16:colId xmlns:a16="http://schemas.microsoft.com/office/drawing/2014/main" val="3216666073"/>
                    </a:ext>
                  </a:extLst>
                </a:gridCol>
              </a:tblGrid>
              <a:tr h="494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제안자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8737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</a:t>
                      </a:r>
                      <a:endParaRPr lang="ko-KR" altLang="en-US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ROE &gt; 10%</a:t>
                      </a:r>
                      <a:endParaRPr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8413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영업이익률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L</a:t>
                      </a:r>
                      <a:endParaRPr sz="1600" b="1" dirty="0">
                        <a:solidFill>
                          <a:schemeClr val="dk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75820"/>
                  </a:ext>
                </a:extLst>
              </a:tr>
              <a:tr h="494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0112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성장성기법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매출성장률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36168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레버리지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&lt;= 150%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532734"/>
                  </a:ext>
                </a:extLst>
              </a:tr>
              <a:tr h="494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&gt;= 200%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B, 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125137"/>
                  </a:ext>
                </a:extLst>
              </a:tr>
              <a:tr h="49412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활동성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재고자산회전율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12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46758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매출채권회전율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6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7635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*0.5)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28086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활동성기법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주가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순유동자산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&lt; 1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098356"/>
                  </a:ext>
                </a:extLst>
              </a:tr>
              <a:tr h="49412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시장가치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PER &lt; (18*0.4)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G, 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423049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배당수익률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(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AAA등급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회사채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sz="16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* 0.67) &gt; 0 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5878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PBR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PBR &lt; 0.65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33517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EV / EBITDA</a:t>
                      </a:r>
                      <a:endParaRPr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0&lt;  EV/EBITDA &lt; 4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341795"/>
                  </a:ext>
                </a:extLst>
              </a:tr>
              <a:tr h="494122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/>
                        <a:t>시장가치기법</a:t>
                      </a:r>
                      <a:endParaRPr sz="17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PCR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 &lt; PCR &lt; 10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3839"/>
                  </a:ext>
                </a:extLst>
              </a:tr>
            </a:tbl>
          </a:graphicData>
        </a:graphic>
      </p:graphicFrame>
      <p:sp>
        <p:nvSpPr>
          <p:cNvPr id="799" name="Google Shape;799;g12de9e02d04_1_31"/>
          <p:cNvSpPr txBox="1"/>
          <p:nvPr/>
        </p:nvSpPr>
        <p:spPr>
          <a:xfrm>
            <a:off x="14013682" y="119838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latin typeface="Calibri"/>
                <a:ea typeface="Calibri"/>
                <a:cs typeface="Calibri"/>
                <a:sym typeface="Calibri"/>
              </a:rPr>
              <a:t>참고: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</a:t>
            </a: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막힌 원호 30">
            <a:extLst>
              <a:ext uri="{FF2B5EF4-FFF2-40B4-BE49-F238E27FC236}">
                <a16:creationId xmlns:a16="http://schemas.microsoft.com/office/drawing/2014/main" id="{C2740A58-3072-BA4A-4DD5-CC5DF3684FB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3A77D-A0E8-8AB1-7516-895F5A1AEF13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E7620-C4E3-15C1-A5F4-173719EDD832}"/>
              </a:ext>
            </a:extLst>
          </p:cNvPr>
          <p:cNvSpPr txBox="1"/>
          <p:nvPr/>
        </p:nvSpPr>
        <p:spPr>
          <a:xfrm>
            <a:off x="671966" y="1069463"/>
            <a:ext cx="626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6.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시장가치 기법</a:t>
            </a:r>
            <a:endParaRPr lang="ko-KR" altLang="en-US" sz="32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43EAD84-2F51-8D06-C49A-48746372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3410"/>
              </p:ext>
            </p:extLst>
          </p:nvPr>
        </p:nvGraphicFramePr>
        <p:xfrm>
          <a:off x="12949237" y="4203336"/>
          <a:ext cx="4362452" cy="3235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90965">
                  <a:extLst>
                    <a:ext uri="{9D8B030D-6E8A-4147-A177-3AD203B41FA5}">
                      <a16:colId xmlns:a16="http://schemas.microsoft.com/office/drawing/2014/main" val="4084798705"/>
                    </a:ext>
                  </a:extLst>
                </a:gridCol>
                <a:gridCol w="2871487">
                  <a:extLst>
                    <a:ext uri="{9D8B030D-6E8A-4147-A177-3AD203B41FA5}">
                      <a16:colId xmlns:a16="http://schemas.microsoft.com/office/drawing/2014/main" val="27257262"/>
                    </a:ext>
                  </a:extLst>
                </a:gridCol>
              </a:tblGrid>
              <a:tr h="962582">
                <a:tc gridSpan="2">
                  <a:txBody>
                    <a:bodyPr/>
                    <a:lstStyle/>
                    <a:p>
                      <a:pPr algn="ctr" latinLnBrk="1">
                        <a:tabLst>
                          <a:tab pos="182563" algn="l"/>
                        </a:tabLst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추가 선택 조건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C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57560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PSR</a:t>
                      </a:r>
                      <a:endParaRPr lang="ko-KR" altLang="en-US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PSR &lt; 0.05 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7836"/>
                  </a:ext>
                </a:extLst>
              </a:tr>
              <a:tr h="1136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EPS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성장률</a:t>
                      </a:r>
                      <a:endParaRPr lang="en-US" altLang="ko-KR" sz="20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EPS</a:t>
                      </a:r>
                      <a:r>
                        <a:rPr lang="ko-KR" altLang="en-US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성장률</a:t>
                      </a:r>
                      <a:r>
                        <a:rPr lang="en-US" altLang="ko-KR" sz="20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&gt; 10</a:t>
                      </a:r>
                      <a:endParaRPr lang="ko-KR" altLang="en-US" sz="20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47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B11B8E1-D876-83EF-DE3D-8ADCB386D855}"/>
              </a:ext>
            </a:extLst>
          </p:cNvPr>
          <p:cNvSpPr txBox="1"/>
          <p:nvPr/>
        </p:nvSpPr>
        <p:spPr>
          <a:xfrm>
            <a:off x="10539613" y="816835"/>
            <a:ext cx="1646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린치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: L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버핏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B</a:t>
            </a:r>
          </a:p>
          <a:p>
            <a:pPr algn="r"/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그레이엄 </a:t>
            </a:r>
            <a:r>
              <a:rPr lang="en-US" altLang="ko-KR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: G</a:t>
            </a:r>
            <a:r>
              <a:rPr lang="ko-KR" altLang="en-US" sz="20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  <a:p>
            <a:pPr algn="r"/>
            <a:endParaRPr lang="ko-KR" altLang="en-US" sz="2000" dirty="0">
              <a:solidFill>
                <a:srgbClr val="F2B80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831011-8B5A-F811-5D39-EF1195083A51}"/>
              </a:ext>
            </a:extLst>
          </p:cNvPr>
          <p:cNvSpPr/>
          <p:nvPr/>
        </p:nvSpPr>
        <p:spPr>
          <a:xfrm>
            <a:off x="13487400" y="2649677"/>
            <a:ext cx="3043238" cy="1068883"/>
          </a:xfrm>
          <a:prstGeom prst="roundRect">
            <a:avLst/>
          </a:prstGeom>
          <a:solidFill>
            <a:srgbClr val="4D4C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EECA-1A8A-7BF1-EA37-BD244BF6DB08}"/>
              </a:ext>
            </a:extLst>
          </p:cNvPr>
          <p:cNvSpPr txBox="1"/>
          <p:nvPr/>
        </p:nvSpPr>
        <p:spPr>
          <a:xfrm>
            <a:off x="14128666" y="2891730"/>
            <a:ext cx="1760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시장가치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01B039C-66E9-5CB4-47D9-CC72C83646D2}"/>
              </a:ext>
            </a:extLst>
          </p:cNvPr>
          <p:cNvSpPr/>
          <p:nvPr/>
        </p:nvSpPr>
        <p:spPr>
          <a:xfrm>
            <a:off x="740546" y="7201354"/>
            <a:ext cx="11504794" cy="2599850"/>
          </a:xfrm>
          <a:prstGeom prst="frame">
            <a:avLst>
              <a:gd name="adj1" fmla="val 4474"/>
            </a:avLst>
          </a:prstGeom>
          <a:solidFill>
            <a:srgbClr val="4D4C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0F696-E9BE-3A70-C166-23E9FD43DD26}"/>
              </a:ext>
            </a:extLst>
          </p:cNvPr>
          <p:cNvSpPr/>
          <p:nvPr/>
        </p:nvSpPr>
        <p:spPr>
          <a:xfrm>
            <a:off x="818852" y="2366048"/>
            <a:ext cx="11367633" cy="4835306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AF4082-96AE-0838-3082-C261D01D578C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631832AC-A5F9-96D2-8308-C6D071FBE082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5FF9A09D-30CD-AB70-6EB3-E7A545AF0F62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0D1B324A-E6E2-E80B-C742-5CCACF92A106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A2B9D66E-1573-17C8-1F4C-264925969976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31987733-FC67-1C9D-C7C0-25CF183BF515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18C771F3-CCD3-633D-A438-BD39698E9E99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7423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기업 선정 방법 및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0AA6B-3BB2-642B-7940-5DC8A0F149DC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FF971-9964-2F6F-0F86-ECB95E909557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7E0E4F-BF4C-BCBA-1DCA-0BBB95F8E603}"/>
              </a:ext>
            </a:extLst>
          </p:cNvPr>
          <p:cNvGrpSpPr/>
          <p:nvPr/>
        </p:nvGrpSpPr>
        <p:grpSpPr>
          <a:xfrm>
            <a:off x="1510427" y="4785360"/>
            <a:ext cx="4403884" cy="2514600"/>
            <a:chOff x="1417320" y="5041940"/>
            <a:chExt cx="4403884" cy="25146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05D62D-204E-E2F0-FB22-3E499D51B3C9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FB3E38-DB2C-EDDA-C1B6-85A97F05E327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CC1F02-BDFC-3E49-734A-FFFF7332439F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투자기법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03ADB5A-11D3-A828-A0E0-C28B7102C90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252C1C-2D96-7BEA-575D-EE913D64136C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선행연구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: 3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대 거장 투자 기법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C6B4B0-8E97-4A0E-1C19-7BCB5B2DAE80}"/>
              </a:ext>
            </a:extLst>
          </p:cNvPr>
          <p:cNvGrpSpPr/>
          <p:nvPr/>
        </p:nvGrpSpPr>
        <p:grpSpPr>
          <a:xfrm>
            <a:off x="12707359" y="4800600"/>
            <a:ext cx="4403884" cy="2514600"/>
            <a:chOff x="1417320" y="5041940"/>
            <a:chExt cx="4403884" cy="25146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D50B4B-FBAD-D1FA-62A3-44160B7694A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B15552-E05E-154A-F3E8-606BA6166F2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123658"/>
              <a:chOff x="1706404" y="1628541"/>
              <a:chExt cx="4114800" cy="212365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5961263-A7D3-487B-C8CB-6E791B9A739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시각화</a:t>
                </a:r>
                <a:endPara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endPara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576EDF3-A71C-9C1B-7E8C-32A2699D3D19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167CC7-1065-FB5C-F95A-2BC76EEC1D57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코스피 수익률과 비교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016561-438F-FFD1-111B-D3C75273C03E}"/>
              </a:ext>
            </a:extLst>
          </p:cNvPr>
          <p:cNvGrpSpPr/>
          <p:nvPr/>
        </p:nvGrpSpPr>
        <p:grpSpPr>
          <a:xfrm>
            <a:off x="7131290" y="4800600"/>
            <a:ext cx="4403884" cy="2514600"/>
            <a:chOff x="1417320" y="1478280"/>
            <a:chExt cx="4403884" cy="25146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606619A-0F81-6BE8-F31E-37A7D55E991C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8B08D09-F5AF-66E2-02A5-E3F6C49018DA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0C9BE4-2099-E955-CCE7-E67D59CE380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02.</a:t>
                </a:r>
              </a:p>
              <a:p>
                <a:r>
                  <a:rPr lang="ko-KR" altLang="en-US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기업종목선정</a:t>
                </a:r>
                <a:endParaRPr lang="en-US" altLang="ko-KR" sz="4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8CCEA01-F68D-C667-D7C8-975664AD4F5E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C23183-B05F-9A71-7115-29DFF3F13F34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 err="1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기법별</a:t>
                </a:r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선정조건 최적화</a:t>
                </a:r>
              </a:p>
            </p:txBody>
          </p:sp>
        </p:grp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788268-6980-7B3E-7278-B763100A2C93}"/>
              </a:ext>
            </a:extLst>
          </p:cNvPr>
          <p:cNvCxnSpPr>
            <a:cxnSpLocks/>
          </p:cNvCxnSpPr>
          <p:nvPr/>
        </p:nvCxnSpPr>
        <p:spPr>
          <a:xfrm>
            <a:off x="11413254" y="6068139"/>
            <a:ext cx="907018" cy="0"/>
          </a:xfrm>
          <a:prstGeom prst="straightConnector1">
            <a:avLst/>
          </a:prstGeom>
          <a:ln w="50800">
            <a:solidFill>
              <a:srgbClr val="FFC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94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막힌 원호 22">
            <a:extLst>
              <a:ext uri="{FF2B5EF4-FFF2-40B4-BE49-F238E27FC236}">
                <a16:creationId xmlns:a16="http://schemas.microsoft.com/office/drawing/2014/main" id="{9FA813CD-C63E-5DFA-CA13-D0B89DC1F909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0" name="Google Shape;900;g12cceb433f2_2_20"/>
          <p:cNvSpPr txBox="1"/>
          <p:nvPr/>
        </p:nvSpPr>
        <p:spPr>
          <a:xfrm>
            <a:off x="1850686" y="11422622"/>
            <a:ext cx="8103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재무지표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기준때문에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15종목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구성이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되지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경우가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많으며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이를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위해서는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조정이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불가피함</a:t>
            </a:r>
            <a:endParaRPr sz="25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206006-4D95-8CFE-38B6-503FCD737F45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기업종목선정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78C49C-05AA-DF78-A6DB-7F2AAC944A11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종목 수 선정 과정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A09B9-ADFC-C2AF-DA88-E20FC9091A64}"/>
              </a:ext>
            </a:extLst>
          </p:cNvPr>
          <p:cNvSpPr txBox="1"/>
          <p:nvPr/>
        </p:nvSpPr>
        <p:spPr>
          <a:xfrm>
            <a:off x="3999065" y="1145405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F31C9F-8332-8649-DE60-ED57012C580E}"/>
              </a:ext>
            </a:extLst>
          </p:cNvPr>
          <p:cNvGrpSpPr/>
          <p:nvPr/>
        </p:nvGrpSpPr>
        <p:grpSpPr>
          <a:xfrm>
            <a:off x="1592506" y="8604819"/>
            <a:ext cx="7005032" cy="874583"/>
            <a:chOff x="1548052" y="9005777"/>
            <a:chExt cx="7005032" cy="8745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D93B7E-748E-0F56-4B8B-CF5D10D5CFA4}"/>
                </a:ext>
              </a:extLst>
            </p:cNvPr>
            <p:cNvSpPr txBox="1"/>
            <p:nvPr/>
          </p:nvSpPr>
          <p:spPr>
            <a:xfrm>
              <a:off x="1958171" y="9217537"/>
              <a:ext cx="624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종목 수가 많을수록 주가 </a:t>
              </a:r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변동성이 적다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DCE4F-8739-1AE5-1E02-C3632FFDEF34}"/>
                </a:ext>
              </a:extLst>
            </p:cNvPr>
            <p:cNvSpPr txBox="1"/>
            <p:nvPr/>
          </p:nvSpPr>
          <p:spPr>
            <a:xfrm>
              <a:off x="1548052" y="9110919"/>
              <a:ext cx="621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AACC41-E698-E895-96D1-4DDA5F8086BA}"/>
                </a:ext>
              </a:extLst>
            </p:cNvPr>
            <p:cNvSpPr txBox="1"/>
            <p:nvPr/>
          </p:nvSpPr>
          <p:spPr>
            <a:xfrm rot="10800000">
              <a:off x="7931239" y="9005777"/>
              <a:ext cx="621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F9CC50-5CB0-4A18-73D7-0B4BAEA17122}"/>
              </a:ext>
            </a:extLst>
          </p:cNvPr>
          <p:cNvGrpSpPr/>
          <p:nvPr/>
        </p:nvGrpSpPr>
        <p:grpSpPr>
          <a:xfrm>
            <a:off x="671967" y="2075927"/>
            <a:ext cx="9096599" cy="6400910"/>
            <a:chOff x="5665035" y="2787013"/>
            <a:chExt cx="7714765" cy="57854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05" name="Google Shape;905;g12cceb433f2_2_20"/>
            <p:cNvPicPr preferRelativeResize="0"/>
            <p:nvPr/>
          </p:nvPicPr>
          <p:blipFill rotWithShape="1">
            <a:blip r:embed="rId3" cstate="email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6687"/>
            <a:stretch/>
          </p:blipFill>
          <p:spPr>
            <a:xfrm>
              <a:off x="5665035" y="2787013"/>
              <a:ext cx="7351175" cy="57854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BE4D4E-1DFA-8471-15E5-6DA7091C0F84}"/>
                </a:ext>
              </a:extLst>
            </p:cNvPr>
            <p:cNvSpPr txBox="1"/>
            <p:nvPr/>
          </p:nvSpPr>
          <p:spPr>
            <a:xfrm>
              <a:off x="7344463" y="4752992"/>
              <a:ext cx="899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31.14</a:t>
              </a:r>
              <a:endPara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A2E24D-946F-F710-F655-B6004E4FC465}"/>
                </a:ext>
              </a:extLst>
            </p:cNvPr>
            <p:cNvSpPr/>
            <p:nvPr/>
          </p:nvSpPr>
          <p:spPr>
            <a:xfrm>
              <a:off x="9508693" y="5216994"/>
              <a:ext cx="488586" cy="294429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591E5C32-FDB7-103B-C363-F48672012529}"/>
                </a:ext>
              </a:extLst>
            </p:cNvPr>
            <p:cNvSpPr/>
            <p:nvPr/>
          </p:nvSpPr>
          <p:spPr>
            <a:xfrm>
              <a:off x="9378551" y="5463215"/>
              <a:ext cx="525802" cy="3109223"/>
            </a:xfrm>
            <a:prstGeom prst="frame">
              <a:avLst>
                <a:gd name="adj1" fmla="val 841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47E920-6A8F-38C8-F984-498CAE6C1D16}"/>
                </a:ext>
              </a:extLst>
            </p:cNvPr>
            <p:cNvSpPr txBox="1"/>
            <p:nvPr/>
          </p:nvSpPr>
          <p:spPr>
            <a:xfrm>
              <a:off x="9271870" y="5093884"/>
              <a:ext cx="899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26.76</a:t>
              </a:r>
              <a:endPara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925249-E667-CCFC-A1E5-38585B40D5D8}"/>
                </a:ext>
              </a:extLst>
            </p:cNvPr>
            <p:cNvSpPr/>
            <p:nvPr/>
          </p:nvSpPr>
          <p:spPr>
            <a:xfrm>
              <a:off x="7947877" y="5002278"/>
              <a:ext cx="488586" cy="294429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70410687-B682-CA58-3093-F86933D3226D}"/>
                </a:ext>
              </a:extLst>
            </p:cNvPr>
            <p:cNvSpPr/>
            <p:nvPr/>
          </p:nvSpPr>
          <p:spPr>
            <a:xfrm>
              <a:off x="7473550" y="5119119"/>
              <a:ext cx="488586" cy="3447063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7AA624-C11B-1FB8-CB3A-73A18E7FB1EA}"/>
                </a:ext>
              </a:extLst>
            </p:cNvPr>
            <p:cNvSpPr/>
            <p:nvPr/>
          </p:nvSpPr>
          <p:spPr>
            <a:xfrm>
              <a:off x="11347728" y="5364208"/>
              <a:ext cx="525802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DFC1708-F043-A6B6-937E-96A5D58DBF18}"/>
                </a:ext>
              </a:extLst>
            </p:cNvPr>
            <p:cNvCxnSpPr>
              <a:cxnSpLocks/>
            </p:cNvCxnSpPr>
            <p:nvPr/>
          </p:nvCxnSpPr>
          <p:spPr>
            <a:xfrm>
              <a:off x="8298850" y="5032758"/>
              <a:ext cx="835860" cy="21471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79F4E0C-9192-5C86-C021-A1D6B263649D}"/>
                </a:ext>
              </a:extLst>
            </p:cNvPr>
            <p:cNvSpPr/>
            <p:nvPr/>
          </p:nvSpPr>
          <p:spPr>
            <a:xfrm>
              <a:off x="7557815" y="8097347"/>
              <a:ext cx="292055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A59FE27-8A2E-76E3-6812-C8ECD94E4DAD}"/>
                </a:ext>
              </a:extLst>
            </p:cNvPr>
            <p:cNvSpPr/>
            <p:nvPr/>
          </p:nvSpPr>
          <p:spPr>
            <a:xfrm>
              <a:off x="9508693" y="8109562"/>
              <a:ext cx="292055" cy="369332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F1A715-4AFD-5C08-7890-8A2F436BFD36}"/>
                </a:ext>
              </a:extLst>
            </p:cNvPr>
            <p:cNvSpPr txBox="1"/>
            <p:nvPr/>
          </p:nvSpPr>
          <p:spPr>
            <a:xfrm>
              <a:off x="7558276" y="8116247"/>
              <a:ext cx="899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FA3BFC-345F-0945-483D-D67ECB690837}"/>
                </a:ext>
              </a:extLst>
            </p:cNvPr>
            <p:cNvSpPr txBox="1"/>
            <p:nvPr/>
          </p:nvSpPr>
          <p:spPr>
            <a:xfrm>
              <a:off x="9409053" y="8113487"/>
              <a:ext cx="899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10</a:t>
              </a:r>
              <a:endPara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4A2239-7BE0-327F-1C9C-7D420CD28DB3}"/>
                </a:ext>
              </a:extLst>
            </p:cNvPr>
            <p:cNvSpPr/>
            <p:nvPr/>
          </p:nvSpPr>
          <p:spPr>
            <a:xfrm>
              <a:off x="8701540" y="2832733"/>
              <a:ext cx="4299430" cy="1477927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FB682F5-D774-B851-CAB3-338B2F46C178}"/>
                </a:ext>
              </a:extLst>
            </p:cNvPr>
            <p:cNvSpPr/>
            <p:nvPr/>
          </p:nvSpPr>
          <p:spPr>
            <a:xfrm>
              <a:off x="10305824" y="4054666"/>
              <a:ext cx="1054403" cy="1477927"/>
            </a:xfrm>
            <a:prstGeom prst="rect">
              <a:avLst/>
            </a:prstGeom>
            <a:solidFill>
              <a:srgbClr val="C5C3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92BC96-FEEE-EAF7-2789-2ED398EFD5A1}"/>
                </a:ext>
              </a:extLst>
            </p:cNvPr>
            <p:cNvSpPr txBox="1"/>
            <p:nvPr/>
          </p:nvSpPr>
          <p:spPr>
            <a:xfrm>
              <a:off x="11297221" y="2986965"/>
              <a:ext cx="208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:NH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투자증권</a:t>
              </a:r>
            </a:p>
          </p:txBody>
        </p:sp>
      </p:grp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FF924878-7B02-1453-806E-33AD02DBB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7608"/>
              </p:ext>
            </p:extLst>
          </p:nvPr>
        </p:nvGraphicFramePr>
        <p:xfrm>
          <a:off x="9776862" y="2069063"/>
          <a:ext cx="7656842" cy="6407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392">
                  <a:extLst>
                    <a:ext uri="{9D8B030D-6E8A-4147-A177-3AD203B41FA5}">
                      <a16:colId xmlns:a16="http://schemas.microsoft.com/office/drawing/2014/main" val="2561402254"/>
                    </a:ext>
                  </a:extLst>
                </a:gridCol>
                <a:gridCol w="2714725">
                  <a:extLst>
                    <a:ext uri="{9D8B030D-6E8A-4147-A177-3AD203B41FA5}">
                      <a16:colId xmlns:a16="http://schemas.microsoft.com/office/drawing/2014/main" val="147925125"/>
                    </a:ext>
                  </a:extLst>
                </a:gridCol>
                <a:gridCol w="2714725">
                  <a:extLst>
                    <a:ext uri="{9D8B030D-6E8A-4147-A177-3AD203B41FA5}">
                      <a16:colId xmlns:a16="http://schemas.microsoft.com/office/drawing/2014/main" val="665543648"/>
                    </a:ext>
                  </a:extLst>
                </a:gridCol>
              </a:tblGrid>
              <a:tr h="1067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종목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종목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33545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시장가치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548359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그레이엄</a:t>
                      </a:r>
                      <a:endParaRPr lang="en-US" altLang="ko-KR" sz="16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0.078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0.117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14780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-0.133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0.086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196480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버핏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-0.149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-0.099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23866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대 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0.036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0.067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28432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레버리지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-0.367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-0.195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77615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수익성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-0.417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0.266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74307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-0.107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-0.001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918277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활동성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-0.082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-0.077</a:t>
                      </a:r>
                      <a:endParaRPr sz="1600" b="1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033755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유동성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-0.081</a:t>
                      </a:r>
                      <a:endParaRPr sz="1600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-0.151</a:t>
                      </a:r>
                      <a:endParaRPr sz="1600" u="none" strike="noStrike" cap="none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473274"/>
                  </a:ext>
                </a:extLst>
              </a:tr>
            </a:tbl>
          </a:graphicData>
        </a:graphic>
      </p:graphicFrame>
      <p:sp>
        <p:nvSpPr>
          <p:cNvPr id="15" name="액자 14">
            <a:extLst>
              <a:ext uri="{FF2B5EF4-FFF2-40B4-BE49-F238E27FC236}">
                <a16:creationId xmlns:a16="http://schemas.microsoft.com/office/drawing/2014/main" id="{7F02F096-554A-AC28-9C78-FEA89E9097B3}"/>
              </a:ext>
            </a:extLst>
          </p:cNvPr>
          <p:cNvSpPr/>
          <p:nvPr/>
        </p:nvSpPr>
        <p:spPr>
          <a:xfrm>
            <a:off x="9716172" y="3063240"/>
            <a:ext cx="7756308" cy="4933682"/>
          </a:xfrm>
          <a:prstGeom prst="frame">
            <a:avLst>
              <a:gd name="adj1" fmla="val 17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7EB6650-7B5E-A9DD-1DB1-E7FEE2493109}"/>
              </a:ext>
            </a:extLst>
          </p:cNvPr>
          <p:cNvGrpSpPr/>
          <p:nvPr/>
        </p:nvGrpSpPr>
        <p:grpSpPr>
          <a:xfrm>
            <a:off x="10683106" y="8604488"/>
            <a:ext cx="6658519" cy="875244"/>
            <a:chOff x="1548052" y="9005116"/>
            <a:chExt cx="6658519" cy="8752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6B1315-CD3F-E031-6649-934E187F92BB}"/>
                </a:ext>
              </a:extLst>
            </p:cNvPr>
            <p:cNvSpPr txBox="1"/>
            <p:nvPr/>
          </p:nvSpPr>
          <p:spPr>
            <a:xfrm>
              <a:off x="1958171" y="9217537"/>
              <a:ext cx="624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종목 수가 많을수록 </a:t>
              </a:r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수익률</a:t>
              </a:r>
              <a:r>
                <a:rPr lang="en-US" altLang="ko-KR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’</a:t>
              </a:r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도</a:t>
              </a:r>
              <a:r>
                <a:rPr lang="en-US" altLang="ko-KR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’</a:t>
              </a:r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높다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F177AD-B385-5B01-5433-3ECB47DCEF41}"/>
                </a:ext>
              </a:extLst>
            </p:cNvPr>
            <p:cNvSpPr txBox="1"/>
            <p:nvPr/>
          </p:nvSpPr>
          <p:spPr>
            <a:xfrm>
              <a:off x="1548052" y="9110919"/>
              <a:ext cx="621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D0F630B-F78C-32C1-C1C8-FE315AE9691E}"/>
                </a:ext>
              </a:extLst>
            </p:cNvPr>
            <p:cNvSpPr txBox="1"/>
            <p:nvPr/>
          </p:nvSpPr>
          <p:spPr>
            <a:xfrm rot="10800000">
              <a:off x="7263129" y="9005116"/>
              <a:ext cx="621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136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9DE10CD1-4FEC-6173-2D7D-C146ADFB584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29F587-6BF4-85E1-1D44-5DFB8CAE1BB4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A42EE-A1AF-D92A-1DA2-AA0A98682DC6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학습 데이터셋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1643951-5E94-BF2F-DD5F-5F7BDAB6C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94548"/>
              </p:ext>
            </p:extLst>
          </p:nvPr>
        </p:nvGraphicFramePr>
        <p:xfrm>
          <a:off x="811877" y="1950721"/>
          <a:ext cx="16637925" cy="7590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7585">
                  <a:extLst>
                    <a:ext uri="{9D8B030D-6E8A-4147-A177-3AD203B41FA5}">
                      <a16:colId xmlns:a16="http://schemas.microsoft.com/office/drawing/2014/main" val="1594956338"/>
                    </a:ext>
                  </a:extLst>
                </a:gridCol>
                <a:gridCol w="3327585">
                  <a:extLst>
                    <a:ext uri="{9D8B030D-6E8A-4147-A177-3AD203B41FA5}">
                      <a16:colId xmlns:a16="http://schemas.microsoft.com/office/drawing/2014/main" val="756140926"/>
                    </a:ext>
                  </a:extLst>
                </a:gridCol>
                <a:gridCol w="4496353">
                  <a:extLst>
                    <a:ext uri="{9D8B030D-6E8A-4147-A177-3AD203B41FA5}">
                      <a16:colId xmlns:a16="http://schemas.microsoft.com/office/drawing/2014/main" val="2564297229"/>
                    </a:ext>
                  </a:extLst>
                </a:gridCol>
                <a:gridCol w="3093720">
                  <a:extLst>
                    <a:ext uri="{9D8B030D-6E8A-4147-A177-3AD203B41FA5}">
                      <a16:colId xmlns:a16="http://schemas.microsoft.com/office/drawing/2014/main" val="2982023417"/>
                    </a:ext>
                  </a:extLst>
                </a:gridCol>
                <a:gridCol w="2392682">
                  <a:extLst>
                    <a:ext uri="{9D8B030D-6E8A-4147-A177-3AD203B41FA5}">
                      <a16:colId xmlns:a16="http://schemas.microsoft.com/office/drawing/2014/main" val="486013206"/>
                    </a:ext>
                  </a:extLst>
                </a:gridCol>
              </a:tblGrid>
              <a:tr h="749354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항목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(Columns)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총 </a:t>
                      </a:r>
                      <a:r>
                        <a:rPr lang="ko-KR" altLang="en-US" sz="2800" dirty="0" err="1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데이터량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>
                          <a:solidFill>
                            <a:schemeClr val="bg1"/>
                          </a:solidFill>
                          <a:latin typeface="Montserrat Black" pitchFamily="2" charset="0"/>
                          <a:ea typeface="G마켓 산스 TTF Bold" panose="02000000000000000000" pitchFamily="2" charset="-127"/>
                        </a:rPr>
                        <a:t>출처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Montserrat Black" pitchFamily="2" charset="0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92782"/>
                  </a:ext>
                </a:extLst>
              </a:tr>
              <a:tr h="8965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재무제표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코스피 연간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기업명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손익계산서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자산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자본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부채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현금흐름표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유입액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유츨액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514,530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rows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FNSpace</a:t>
                      </a:r>
                      <a:endParaRPr lang="en-US" altLang="ko-KR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Deepsearch</a:t>
                      </a:r>
                      <a:endParaRPr lang="ko-KR" altLang="en-US" sz="40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86755"/>
                  </a:ext>
                </a:extLst>
              </a:tr>
              <a:tr h="1066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코스피 분기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741,642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rows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674340"/>
                  </a:ext>
                </a:extLst>
              </a:tr>
              <a:tr h="72416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71527"/>
                  </a:ext>
                </a:extLst>
              </a:tr>
              <a:tr h="27048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주식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OHLCV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기업명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기업종목코드</a:t>
                      </a:r>
                      <a:r>
                        <a:rPr lang="en-US" altLang="ko-KR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시가총액</a:t>
                      </a:r>
                      <a:endParaRPr lang="en-US" altLang="ko-KR" sz="2400" b="1" dirty="0">
                        <a:solidFill>
                          <a:srgbClr val="FF000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저가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고가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종가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거래량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4,759,994 </a:t>
                      </a:r>
                      <a:r>
                        <a:rPr lang="en-US" altLang="ko-KR" sz="2400" b="1" u="none" strike="noStrike" cap="none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rows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Marcap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47640"/>
                  </a:ext>
                </a:extLst>
              </a:tr>
              <a:tr h="14483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기업의 </a:t>
                      </a:r>
                      <a:r>
                        <a:rPr lang="ko-KR" altLang="en-US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펀더멘탈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u="none" strike="noStrike" cap="none" dirty="0"/>
                        <a:t>PER, PBR, EPS, DIV, DPS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24,985 </a:t>
                      </a:r>
                      <a:r>
                        <a:rPr lang="en-US" altLang="ko-KR" sz="2400" b="1" u="none" strike="noStrike" cap="none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rows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Pykrx</a:t>
                      </a:r>
                      <a:endParaRPr lang="ko-KR" altLang="en-US" sz="2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472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990447-FEFA-6192-5FBE-B1441F8B31E2}"/>
              </a:ext>
            </a:extLst>
          </p:cNvPr>
          <p:cNvSpPr txBox="1"/>
          <p:nvPr/>
        </p:nvSpPr>
        <p:spPr>
          <a:xfrm>
            <a:off x="3825240" y="1152855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수집기간 </a:t>
            </a:r>
            <a:r>
              <a:rPr lang="en-US" altLang="ko-KR" sz="24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: 2000-01-01 ~ 2022-04-25 (</a:t>
            </a:r>
            <a:r>
              <a:rPr lang="ko-KR" altLang="en-US" sz="24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약 </a:t>
            </a:r>
            <a:r>
              <a:rPr lang="en-US" altLang="ko-KR" sz="24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22</a:t>
            </a:r>
            <a:r>
              <a:rPr lang="ko-KR" altLang="en-US" sz="24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년</a:t>
            </a:r>
            <a:r>
              <a:rPr lang="en-US" altLang="ko-KR" sz="2400" b="1" i="0" u="none" strike="noStrike" cap="none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)</a:t>
            </a:r>
            <a:endParaRPr lang="ko-KR" altLang="en-US" sz="2400" b="1" i="0" u="none" strike="noStrike" cap="none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912654-AD6E-48BF-1E38-EF5EF5569BE2}"/>
              </a:ext>
            </a:extLst>
          </p:cNvPr>
          <p:cNvSpPr/>
          <p:nvPr/>
        </p:nvSpPr>
        <p:spPr>
          <a:xfrm>
            <a:off x="3429000" y="1133762"/>
            <a:ext cx="2286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85540-5924-C218-7D9B-C81ABBC46A4A}"/>
              </a:ext>
            </a:extLst>
          </p:cNvPr>
          <p:cNvSpPr txBox="1"/>
          <p:nvPr/>
        </p:nvSpPr>
        <p:spPr>
          <a:xfrm>
            <a:off x="11064240" y="1128377"/>
            <a:ext cx="391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총 </a:t>
            </a:r>
            <a:r>
              <a:rPr lang="en-US" altLang="ko-KR" sz="28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libri"/>
                <a:sym typeface="Calibri"/>
              </a:rPr>
              <a:t>6,041,151 rows</a:t>
            </a:r>
            <a:endParaRPr lang="ko-KR" altLang="en-US" sz="2800" b="1" i="0" u="none" strike="noStrike" cap="none" dirty="0">
              <a:solidFill>
                <a:schemeClr val="accent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50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0">
            <a:extLst>
              <a:ext uri="{FF2B5EF4-FFF2-40B4-BE49-F238E27FC236}">
                <a16:creationId xmlns:a16="http://schemas.microsoft.com/office/drawing/2014/main" id="{A7F48A79-F4C1-EDD3-68FB-FF23BCCE764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6ED2CDB0-F559-7AC8-58AC-1CD7B77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3400" y="-517616"/>
            <a:ext cx="12061201" cy="120612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100;p2">
            <a:extLst>
              <a:ext uri="{FF2B5EF4-FFF2-40B4-BE49-F238E27FC236}">
                <a16:creationId xmlns:a16="http://schemas.microsoft.com/office/drawing/2014/main" id="{9103F17B-602F-5401-B18E-449BF0464A76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3" name="Google Shape;101;p2">
              <a:extLst>
                <a:ext uri="{FF2B5EF4-FFF2-40B4-BE49-F238E27FC236}">
                  <a16:creationId xmlns:a16="http://schemas.microsoft.com/office/drawing/2014/main" id="{0FC5B3ED-1DE2-30A3-47EC-C5FE376EBD0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02;p2">
              <a:extLst>
                <a:ext uri="{FF2B5EF4-FFF2-40B4-BE49-F238E27FC236}">
                  <a16:creationId xmlns:a16="http://schemas.microsoft.com/office/drawing/2014/main" id="{CB077E85-669B-6182-ECF7-902F087140E0}"/>
                </a:ext>
              </a:extLst>
            </p:cNvPr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03;p2">
            <a:extLst>
              <a:ext uri="{FF2B5EF4-FFF2-40B4-BE49-F238E27FC236}">
                <a16:creationId xmlns:a16="http://schemas.microsoft.com/office/drawing/2014/main" id="{49C7DE4D-FB5A-DDBD-8BD3-D09B1287F960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pic>
        <p:nvPicPr>
          <p:cNvPr id="18" name="Google Shape;110;p3">
            <a:extLst>
              <a:ext uri="{FF2B5EF4-FFF2-40B4-BE49-F238E27FC236}">
                <a16:creationId xmlns:a16="http://schemas.microsoft.com/office/drawing/2014/main" id="{6914AF45-7B04-2570-3C29-19FAA90421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593" y="1183117"/>
            <a:ext cx="3034800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3;p3">
            <a:extLst>
              <a:ext uri="{FF2B5EF4-FFF2-40B4-BE49-F238E27FC236}">
                <a16:creationId xmlns:a16="http://schemas.microsoft.com/office/drawing/2014/main" id="{73271E48-81AD-326F-3349-61BD9F3C97EA}"/>
              </a:ext>
            </a:extLst>
          </p:cNvPr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 기술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d733afbcc_1_10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막힌 원호 26">
            <a:extLst>
              <a:ext uri="{FF2B5EF4-FFF2-40B4-BE49-F238E27FC236}">
                <a16:creationId xmlns:a16="http://schemas.microsoft.com/office/drawing/2014/main" id="{B8702433-4508-F788-2DB8-771FF8CAEFF8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02FFFF-7673-18F2-5C7B-5D785358BFD8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기업종목선정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C3D554-2806-5514-B9CF-878D8A2CE315}"/>
              </a:ext>
            </a:extLst>
          </p:cNvPr>
          <p:cNvSpPr txBox="1"/>
          <p:nvPr/>
        </p:nvSpPr>
        <p:spPr>
          <a:xfrm>
            <a:off x="671967" y="1059176"/>
            <a:ext cx="7831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Step 1 : 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선행연구 선택조건 적용 시 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(</a:t>
            </a:r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실패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)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CD30836-AECD-8B42-B252-FD75EFC5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712" y="1823654"/>
            <a:ext cx="8523527" cy="5130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26AD433-8D4D-CA7F-C096-2DD09CB76A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67" y="1823654"/>
            <a:ext cx="8217322" cy="762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CFEBD2-6DDF-DBF6-74E4-C72BFF6408BF}"/>
              </a:ext>
            </a:extLst>
          </p:cNvPr>
          <p:cNvSpPr/>
          <p:nvPr/>
        </p:nvSpPr>
        <p:spPr>
          <a:xfrm>
            <a:off x="13026099" y="6512710"/>
            <a:ext cx="618068" cy="30966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90DDD1-B57A-D943-0E0D-4D21DB958998}"/>
              </a:ext>
            </a:extLst>
          </p:cNvPr>
          <p:cNvSpPr/>
          <p:nvPr/>
        </p:nvSpPr>
        <p:spPr>
          <a:xfrm>
            <a:off x="15708339" y="2539935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B2332B-7AFC-0061-C96B-9BE7CF099C98}"/>
              </a:ext>
            </a:extLst>
          </p:cNvPr>
          <p:cNvSpPr/>
          <p:nvPr/>
        </p:nvSpPr>
        <p:spPr>
          <a:xfrm>
            <a:off x="15708339" y="3103815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33EE32-02D0-B7DC-DE9A-32FFD9C80A34}"/>
              </a:ext>
            </a:extLst>
          </p:cNvPr>
          <p:cNvSpPr/>
          <p:nvPr/>
        </p:nvSpPr>
        <p:spPr>
          <a:xfrm>
            <a:off x="15708339" y="3667695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42D3DA-BD41-7ABC-76AE-35742FC24450}"/>
              </a:ext>
            </a:extLst>
          </p:cNvPr>
          <p:cNvSpPr/>
          <p:nvPr/>
        </p:nvSpPr>
        <p:spPr>
          <a:xfrm>
            <a:off x="15708339" y="4236698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F35393D-2B6E-F906-D8D9-4FEDF3B84549}"/>
              </a:ext>
            </a:extLst>
          </p:cNvPr>
          <p:cNvSpPr/>
          <p:nvPr/>
        </p:nvSpPr>
        <p:spPr>
          <a:xfrm>
            <a:off x="15708339" y="4805701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623AF5-1FAE-22DE-6B27-352AFC11B5B1}"/>
              </a:ext>
            </a:extLst>
          </p:cNvPr>
          <p:cNvSpPr/>
          <p:nvPr/>
        </p:nvSpPr>
        <p:spPr>
          <a:xfrm>
            <a:off x="15708339" y="5374704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06722F-4685-B0C4-D2FB-7CC68C81C64E}"/>
              </a:ext>
            </a:extLst>
          </p:cNvPr>
          <p:cNvSpPr/>
          <p:nvPr/>
        </p:nvSpPr>
        <p:spPr>
          <a:xfrm>
            <a:off x="15708339" y="5943707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B1B521A-DC9F-1A4C-7E0D-F4B556E14B51}"/>
              </a:ext>
            </a:extLst>
          </p:cNvPr>
          <p:cNvSpPr/>
          <p:nvPr/>
        </p:nvSpPr>
        <p:spPr>
          <a:xfrm>
            <a:off x="15708339" y="6512710"/>
            <a:ext cx="618068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7F5572-F932-2133-4CAD-279EAE26075D}"/>
              </a:ext>
            </a:extLst>
          </p:cNvPr>
          <p:cNvSpPr/>
          <p:nvPr/>
        </p:nvSpPr>
        <p:spPr>
          <a:xfrm>
            <a:off x="17236439" y="2539935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A74707-E1C0-5748-9C4B-DAE57359AE8D}"/>
              </a:ext>
            </a:extLst>
          </p:cNvPr>
          <p:cNvSpPr/>
          <p:nvPr/>
        </p:nvSpPr>
        <p:spPr>
          <a:xfrm>
            <a:off x="17236439" y="3103815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35EFAF3-6EB1-3390-E041-618F55417DD0}"/>
              </a:ext>
            </a:extLst>
          </p:cNvPr>
          <p:cNvSpPr/>
          <p:nvPr/>
        </p:nvSpPr>
        <p:spPr>
          <a:xfrm>
            <a:off x="17236439" y="3667695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1B007DE-D568-BF76-0A4B-451495FD9BC2}"/>
              </a:ext>
            </a:extLst>
          </p:cNvPr>
          <p:cNvSpPr/>
          <p:nvPr/>
        </p:nvSpPr>
        <p:spPr>
          <a:xfrm>
            <a:off x="17236439" y="4236698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9667C7-F6AE-EDE2-6479-DFE44E1A2DF5}"/>
              </a:ext>
            </a:extLst>
          </p:cNvPr>
          <p:cNvSpPr/>
          <p:nvPr/>
        </p:nvSpPr>
        <p:spPr>
          <a:xfrm>
            <a:off x="17236439" y="4805701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EAD1B66-916C-219D-4D12-887B853BAA99}"/>
              </a:ext>
            </a:extLst>
          </p:cNvPr>
          <p:cNvSpPr/>
          <p:nvPr/>
        </p:nvSpPr>
        <p:spPr>
          <a:xfrm>
            <a:off x="17236439" y="5374704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314549E-D421-2D83-2214-0DB3E9E442B5}"/>
              </a:ext>
            </a:extLst>
          </p:cNvPr>
          <p:cNvSpPr/>
          <p:nvPr/>
        </p:nvSpPr>
        <p:spPr>
          <a:xfrm>
            <a:off x="17236439" y="5943707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784B72B-7BE0-B19F-67A5-B8F0A4319276}"/>
              </a:ext>
            </a:extLst>
          </p:cNvPr>
          <p:cNvSpPr/>
          <p:nvPr/>
        </p:nvSpPr>
        <p:spPr>
          <a:xfrm>
            <a:off x="17236439" y="6512710"/>
            <a:ext cx="618067" cy="3048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1CF0162-1729-4FE1-0B65-349F28C518E6}"/>
              </a:ext>
            </a:extLst>
          </p:cNvPr>
          <p:cNvGrpSpPr/>
          <p:nvPr/>
        </p:nvGrpSpPr>
        <p:grpSpPr>
          <a:xfrm>
            <a:off x="9967188" y="7670824"/>
            <a:ext cx="7648845" cy="1117981"/>
            <a:chOff x="1458245" y="8868894"/>
            <a:chExt cx="7648845" cy="111798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BDC4AC-5EA8-6EF6-3E0D-9BCA43064F2E}"/>
                </a:ext>
              </a:extLst>
            </p:cNvPr>
            <p:cNvSpPr txBox="1"/>
            <p:nvPr/>
          </p:nvSpPr>
          <p:spPr>
            <a:xfrm>
              <a:off x="1653371" y="8992193"/>
              <a:ext cx="73264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선행연구 선택조건이</a:t>
              </a:r>
              <a:endPara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코스피 시장</a:t>
              </a:r>
              <a:r>
                <a:rPr lang="ko-KR" altLang="en-US" sz="28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에 완전하게 </a:t>
              </a:r>
              <a:r>
                <a:rPr lang="ko-KR" altLang="en-US" sz="2800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적합하지 않음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18563F-D7B6-4733-583C-68C39259BA32}"/>
                </a:ext>
              </a:extLst>
            </p:cNvPr>
            <p:cNvSpPr txBox="1"/>
            <p:nvPr/>
          </p:nvSpPr>
          <p:spPr>
            <a:xfrm>
              <a:off x="1458245" y="9063545"/>
              <a:ext cx="6218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5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1DCE41-B8F5-065A-01BA-77835AA72E6C}"/>
                </a:ext>
              </a:extLst>
            </p:cNvPr>
            <p:cNvSpPr txBox="1"/>
            <p:nvPr/>
          </p:nvSpPr>
          <p:spPr>
            <a:xfrm rot="10800000">
              <a:off x="8485245" y="8868894"/>
              <a:ext cx="6218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5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172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12d733afbcc_1_10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" name="Google Shape;812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13" name="Google Shape;813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14" name="Google Shape;814;g12d733afbcc_1_10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5" name="Google Shape;815;g12d733afbcc_1_1014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16" name="Google Shape;816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g12d733afbcc_1_10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g12d733afbcc_1_10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Google Shape;819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20" name="Google Shape;820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21" name="Google Shape;821;g12d733afbcc_1_10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" name="Google Shape;822;g12d733afbcc_1_1014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3" name="Google Shape;823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g12d733afbcc_1_1014"/>
          <p:cNvSpPr txBox="1"/>
          <p:nvPr/>
        </p:nvSpPr>
        <p:spPr>
          <a:xfrm>
            <a:off x="749730" y="764522"/>
            <a:ext cx="1543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종목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선정조건</a:t>
            </a:r>
            <a:r>
              <a:rPr lang="en-US" sz="4000" b="1" dirty="0" err="1">
                <a:solidFill>
                  <a:srgbClr val="FF0000"/>
                </a:solidFill>
              </a:rPr>
              <a:t>을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KOSPI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기준에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맞게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조정</a:t>
            </a:r>
            <a:endParaRPr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2d733afbcc_1_1014"/>
          <p:cNvSpPr txBox="1"/>
          <p:nvPr/>
        </p:nvSpPr>
        <p:spPr>
          <a:xfrm>
            <a:off x="651000" y="19287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종목 선택조건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조정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12d733afbcc_1_1014"/>
          <p:cNvSpPr txBox="1"/>
          <p:nvPr/>
        </p:nvSpPr>
        <p:spPr>
          <a:xfrm>
            <a:off x="2413100" y="2518625"/>
            <a:ext cx="6275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조건별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통계를 확인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000" b="1" i="0" u="sng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5%  </a:t>
            </a:r>
            <a:r>
              <a:rPr lang="en-US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선택조건 조정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b="1" i="0" u="none" strike="noStrike" cap="none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g12d733afbcc_1_1014"/>
          <p:cNvSpPr/>
          <p:nvPr/>
        </p:nvSpPr>
        <p:spPr>
          <a:xfrm flipH="1">
            <a:off x="11569650" y="4944600"/>
            <a:ext cx="4279800" cy="960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12d733afbcc_1_1014"/>
          <p:cNvSpPr txBox="1"/>
          <p:nvPr/>
        </p:nvSpPr>
        <p:spPr>
          <a:xfrm>
            <a:off x="1533850" y="4702363"/>
            <a:ext cx="78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ex) </a:t>
            </a:r>
            <a:r>
              <a:rPr lang="en-US" sz="25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ROA 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7%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25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ROA 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en-US" sz="2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5.4%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lang="en-US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sz="2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g12d733afbcc_1_1014"/>
          <p:cNvSpPr txBox="1"/>
          <p:nvPr/>
        </p:nvSpPr>
        <p:spPr>
          <a:xfrm>
            <a:off x="4402838" y="7359017"/>
            <a:ext cx="55407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KOSPI 시장에 어울리는 재무비율 값 수정</a:t>
            </a:r>
            <a:endParaRPr sz="2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문병로 교수의 메트릭 스튜디오 서적 참고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g12d733afbcc_1_10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3850" y="6397450"/>
            <a:ext cx="2272400" cy="313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1" name="Google Shape;831;g12d733afbcc_1_1014"/>
          <p:cNvGraphicFramePr/>
          <p:nvPr/>
        </p:nvGraphicFramePr>
        <p:xfrm>
          <a:off x="10842650" y="1836822"/>
          <a:ext cx="5501450" cy="4236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5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solidFill>
                            <a:schemeClr val="lt1"/>
                          </a:solidFill>
                        </a:rPr>
                        <a:t>ROA</a:t>
                      </a:r>
                      <a:endParaRPr sz="2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solidFill>
                            <a:schemeClr val="lt1"/>
                          </a:solidFill>
                        </a:rPr>
                        <a:t>Value</a:t>
                      </a:r>
                      <a:endParaRPr sz="2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8888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count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10951.000000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mean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6.047846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std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191.869030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min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-1410.497718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25%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0.443292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50%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2.443295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75%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5.490085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max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17995.147679</a:t>
                      </a:r>
                      <a:endParaRPr sz="1800" u="none" strike="noStrike" cap="none"/>
                    </a:p>
                  </a:txBody>
                  <a:tcPr marL="91425" marR="91425" marT="91425" marB="914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32" name="Google Shape;832;g12d733afbcc_1_1014"/>
          <p:cNvSpPr/>
          <p:nvPr/>
        </p:nvSpPr>
        <p:spPr>
          <a:xfrm>
            <a:off x="5186050" y="4863163"/>
            <a:ext cx="538500" cy="32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3" name="Google Shape;833;g12d733afbcc_1_1014"/>
          <p:cNvGraphicFramePr/>
          <p:nvPr/>
        </p:nvGraphicFramePr>
        <p:xfrm>
          <a:off x="10842650" y="6734300"/>
          <a:ext cx="5540700" cy="3046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7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 dirty="0">
                          <a:solidFill>
                            <a:schemeClr val="lt1"/>
                          </a:solidFill>
                        </a:rPr>
                        <a:t>PBR</a:t>
                      </a:r>
                      <a:endParaRPr sz="25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 dirty="0">
                          <a:solidFill>
                            <a:schemeClr val="lt1"/>
                          </a:solidFill>
                        </a:rPr>
                        <a:t>PER</a:t>
                      </a:r>
                      <a:endParaRPr sz="25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</a:rPr>
                        <a:t>0.65% → 1% 이하</a:t>
                      </a:r>
                      <a:endParaRPr sz="1700" u="none" strike="noStrike" cap="none"/>
                    </a:p>
                  </a:txBody>
                  <a:tcPr marL="91425" marR="91425" marT="91425" marB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u="none" strike="noStrike" cap="none" dirty="0">
                          <a:solidFill>
                            <a:schemeClr val="dk1"/>
                          </a:solidFill>
                        </a:rPr>
                        <a:t>0 &lt; PER &lt; (18 * 04) → 10% </a:t>
                      </a:r>
                      <a:r>
                        <a:rPr lang="en-US" sz="1700" b="1" u="none" strike="noStrike" cap="none" dirty="0" err="1">
                          <a:solidFill>
                            <a:schemeClr val="dk1"/>
                          </a:solidFill>
                        </a:rPr>
                        <a:t>이하</a:t>
                      </a:r>
                      <a:endParaRPr sz="1700" u="none" strike="noStrike" cap="none" dirty="0"/>
                    </a:p>
                  </a:txBody>
                  <a:tcPr marL="91425" marR="91425" marT="91425" marB="91425" anchor="ctr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>
                          <a:solidFill>
                            <a:schemeClr val="lt1"/>
                          </a:solidFill>
                        </a:rPr>
                        <a:t>PCR</a:t>
                      </a:r>
                      <a:endParaRPr sz="25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b="1" u="none" strike="noStrike" cap="none" dirty="0">
                          <a:solidFill>
                            <a:schemeClr val="lt1"/>
                          </a:solidFill>
                        </a:rPr>
                        <a:t>ROE</a:t>
                      </a:r>
                      <a:endParaRPr sz="25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8888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dk1"/>
                          </a:solidFill>
                        </a:rPr>
                        <a:t>10% → 8% 이하</a:t>
                      </a:r>
                      <a:endParaRPr sz="17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u="none" strike="noStrike" cap="none" dirty="0">
                          <a:solidFill>
                            <a:schemeClr val="dk1"/>
                          </a:solidFill>
                        </a:rPr>
                        <a:t>10% → 7% </a:t>
                      </a:r>
                      <a:r>
                        <a:rPr lang="en-US" sz="1700" b="1" u="none" strike="noStrike" cap="none" dirty="0" err="1">
                          <a:solidFill>
                            <a:schemeClr val="dk1"/>
                          </a:solidFill>
                        </a:rPr>
                        <a:t>이상</a:t>
                      </a:r>
                      <a:endParaRPr sz="1700" u="none" strike="noStrike" cap="none" dirty="0"/>
                    </a:p>
                  </a:txBody>
                  <a:tcPr marL="91425" marR="91425" marT="91425" marB="91425" anchor="ctr"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34" name="Google Shape;834;g12d733afbcc_1_1014"/>
          <p:cNvSpPr/>
          <p:nvPr/>
        </p:nvSpPr>
        <p:spPr>
          <a:xfrm>
            <a:off x="9943550" y="8095126"/>
            <a:ext cx="538500" cy="32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2d733afbcc_1_1014"/>
          <p:cNvSpPr/>
          <p:nvPr/>
        </p:nvSpPr>
        <p:spPr>
          <a:xfrm flipH="1">
            <a:off x="10842700" y="5188075"/>
            <a:ext cx="5501400" cy="885300"/>
          </a:xfrm>
          <a:prstGeom prst="rect">
            <a:avLst/>
          </a:prstGeom>
          <a:noFill/>
          <a:ln w="28575" cap="flat" cmpd="sng">
            <a:solidFill>
              <a:srgbClr val="FE34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3897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12cceb433f2_2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" name="Google Shape;889;g12cceb433f2_2_2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90" name="Google Shape;890;g12cceb433f2_2_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91" name="Google Shape;891;g12cceb433f2_2_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2" name="Google Shape;892;g12cceb433f2_2_20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3" name="Google Shape;893;g12cceb433f2_2_2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g12cceb433f2_2_20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12cceb433f2_2_20"/>
          <p:cNvSpPr txBox="1"/>
          <p:nvPr/>
        </p:nvSpPr>
        <p:spPr>
          <a:xfrm>
            <a:off x="8651700" y="8254075"/>
            <a:ext cx="9096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종목의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주식이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1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주식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수익률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누적수익률에서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더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좋은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성적을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받고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있다</a:t>
            </a:r>
            <a:r>
              <a:rPr lang="en-US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12cceb433f2_2_20"/>
          <p:cNvSpPr txBox="1"/>
          <p:nvPr/>
        </p:nvSpPr>
        <p:spPr>
          <a:xfrm>
            <a:off x="662130" y="6681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주식 포트폴리오 황금비율은 10종목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7" name="Google Shape;897;g12cceb433f2_2_20"/>
          <p:cNvGraphicFramePr/>
          <p:nvPr>
            <p:extLst>
              <p:ext uri="{D42A27DB-BD31-4B8C-83A1-F6EECF244321}">
                <p14:modId xmlns:p14="http://schemas.microsoft.com/office/powerpoint/2010/main" val="2466388958"/>
              </p:ext>
            </p:extLst>
          </p:nvPr>
        </p:nvGraphicFramePr>
        <p:xfrm>
          <a:off x="8805816" y="1853223"/>
          <a:ext cx="8517125" cy="6400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>
                          <a:solidFill>
                            <a:srgbClr val="FFFF00"/>
                          </a:solidFill>
                        </a:rPr>
                        <a:t>5종목 수익률</a:t>
                      </a:r>
                      <a:endParaRPr sz="2500" u="none" strike="noStrike" cap="none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u="none" strike="noStrike" cap="none"/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strike="noStrike" cap="none" dirty="0" err="1">
                          <a:solidFill>
                            <a:srgbClr val="FF0000"/>
                          </a:solidFill>
                        </a:rPr>
                        <a:t>수익률</a:t>
                      </a:r>
                      <a:endParaRPr sz="7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/>
                        <a:t>기법</a:t>
                      </a:r>
                      <a:endParaRPr sz="2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solidFill>
                            <a:srgbClr val="FFFF00"/>
                          </a:solidFill>
                        </a:rPr>
                        <a:t>5종목</a:t>
                      </a:r>
                      <a:endParaRPr sz="2500" u="none" strike="noStrike" cap="none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 dirty="0" err="1">
                          <a:solidFill>
                            <a:srgbClr val="FFFF00"/>
                          </a:solidFill>
                        </a:rPr>
                        <a:t>누적수익률</a:t>
                      </a:r>
                      <a:endParaRPr sz="7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29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strike="noStrike" cap="none" dirty="0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2500" u="none" strike="noStrike" cap="none" dirty="0" err="1">
                          <a:solidFill>
                            <a:srgbClr val="FF0000"/>
                          </a:solidFill>
                        </a:rPr>
                        <a:t>누적수익률</a:t>
                      </a:r>
                      <a:endParaRPr sz="25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0.146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0.207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시장가치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26.566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19.115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0.078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0.117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 dirty="0" err="1"/>
                        <a:t>그레이엄</a:t>
                      </a:r>
                      <a:endParaRPr sz="2400" b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11.421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12.033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-0.133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0.086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린치</a:t>
                      </a:r>
                      <a:endParaRPr sz="2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5.773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10.699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-0.149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-0.099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버핏</a:t>
                      </a:r>
                      <a:endParaRPr sz="2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5.722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13.351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0.036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0.067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3대 거장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6.534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15.361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-0.367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-0.195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레버리지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4.989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7.234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-0.417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0.266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수익성</a:t>
                      </a:r>
                      <a:endParaRPr sz="2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3.333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4.986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-0.107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-0.001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성장성</a:t>
                      </a:r>
                      <a:endParaRPr sz="2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5.137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4.660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9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-0.082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-0.077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 dirty="0" err="1"/>
                        <a:t>활동성</a:t>
                      </a:r>
                      <a:endParaRPr sz="1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2.512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3.300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-0.081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-0.151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유동성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5.428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5.362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98" name="Google Shape;898;g12cceb433f2_2_20"/>
          <p:cNvSpPr/>
          <p:nvPr/>
        </p:nvSpPr>
        <p:spPr>
          <a:xfrm flipH="1">
            <a:off x="15526700" y="4139200"/>
            <a:ext cx="1778700" cy="3626100"/>
          </a:xfrm>
          <a:prstGeom prst="rect">
            <a:avLst/>
          </a:prstGeom>
          <a:noFill/>
          <a:ln w="28575" cap="flat" cmpd="sng">
            <a:solidFill>
              <a:srgbClr val="FE34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12cceb433f2_2_20"/>
          <p:cNvSpPr/>
          <p:nvPr/>
        </p:nvSpPr>
        <p:spPr>
          <a:xfrm flipH="1">
            <a:off x="10471100" y="3681975"/>
            <a:ext cx="1778700" cy="4114800"/>
          </a:xfrm>
          <a:prstGeom prst="rect">
            <a:avLst/>
          </a:prstGeom>
          <a:noFill/>
          <a:ln w="28575" cap="flat" cmpd="sng">
            <a:solidFill>
              <a:srgbClr val="FE34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12cceb433f2_2_20"/>
          <p:cNvSpPr txBox="1"/>
          <p:nvPr/>
        </p:nvSpPr>
        <p:spPr>
          <a:xfrm>
            <a:off x="2048600" y="10568000"/>
            <a:ext cx="8103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높은 재무지표 기준때문에 15종목 구성이 되지 않는 경우가 많으며 이를 위해서는 선택 기준 조정이 불가피함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12cceb433f2_2_20"/>
          <p:cNvSpPr/>
          <p:nvPr/>
        </p:nvSpPr>
        <p:spPr>
          <a:xfrm flipH="1">
            <a:off x="8805825" y="7813250"/>
            <a:ext cx="1644300" cy="4002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g12cceb433f2_2_20"/>
          <p:cNvSpPr/>
          <p:nvPr/>
        </p:nvSpPr>
        <p:spPr>
          <a:xfrm flipH="1">
            <a:off x="13748000" y="3681975"/>
            <a:ext cx="177870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12cceb433f2_2_20"/>
          <p:cNvSpPr/>
          <p:nvPr/>
        </p:nvSpPr>
        <p:spPr>
          <a:xfrm flipH="1">
            <a:off x="13748000" y="7796875"/>
            <a:ext cx="177870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12cceb433f2_2_20"/>
          <p:cNvSpPr txBox="1"/>
          <p:nvPr/>
        </p:nvSpPr>
        <p:spPr>
          <a:xfrm>
            <a:off x="15949725" y="1376200"/>
            <a:ext cx="135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2021년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5" name="Google Shape;905;g12cceb433f2_2_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525" y="1853200"/>
            <a:ext cx="7351175" cy="62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12cceb433f2_2_20"/>
          <p:cNvSpPr txBox="1"/>
          <p:nvPr/>
        </p:nvSpPr>
        <p:spPr>
          <a:xfrm>
            <a:off x="673025" y="8213438"/>
            <a:ext cx="810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 종목 수를 하기엔 위험부담이 크다고 판단하여 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변동성이 의미있게 감소했던</a:t>
            </a:r>
            <a:r>
              <a:rPr lang="en-US" sz="2300" b="1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종목을 선택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12cceb433f2_2_20"/>
          <p:cNvSpPr txBox="1"/>
          <p:nvPr/>
        </p:nvSpPr>
        <p:spPr>
          <a:xfrm>
            <a:off x="673025" y="9592988"/>
            <a:ext cx="58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참고 뉴스 :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분산투자 종목 수는? 10~15개가 안전합니다 - 조선일보 (chosun.com)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12cceb433f2_2_20"/>
          <p:cNvSpPr txBox="1"/>
          <p:nvPr/>
        </p:nvSpPr>
        <p:spPr>
          <a:xfrm>
            <a:off x="662125" y="1383850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구상은 주식 5종목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g12ccd435c2c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g12ccd435c2c_0_3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73" name="Google Shape;873;g12ccd435c2c_0_3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74" name="Google Shape;874;g12ccd435c2c_0_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5" name="Google Shape;875;g12ccd435c2c_0_34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76" name="Google Shape;876;g12ccd435c2c_0_3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7" name="Google Shape;877;g12ccd435c2c_0_3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재무기법 별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10개 </a:t>
            </a:r>
            <a:r>
              <a:rPr lang="en-US" sz="4000">
                <a:solidFill>
                  <a:schemeClr val="dk1"/>
                </a:solidFill>
              </a:rPr>
              <a:t>주식 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종목 구성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12ccd435c2c_0_34"/>
          <p:cNvSpPr txBox="1"/>
          <p:nvPr/>
        </p:nvSpPr>
        <p:spPr>
          <a:xfrm>
            <a:off x="673025" y="17844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기법에 맞는 재무비율과 선택조건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g12ccd435c2c_0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1675" y="2625050"/>
            <a:ext cx="8276276" cy="4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12ccd435c2c_0_34"/>
          <p:cNvSpPr/>
          <p:nvPr/>
        </p:nvSpPr>
        <p:spPr>
          <a:xfrm>
            <a:off x="7576037" y="4531912"/>
            <a:ext cx="1159350" cy="1223200"/>
          </a:xfrm>
          <a:custGeom>
            <a:avLst/>
            <a:gdLst/>
            <a:ahLst/>
            <a:cxnLst/>
            <a:rect l="l" t="t" r="r" b="b"/>
            <a:pathLst>
              <a:path w="296" h="269" extrusionOk="0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w="9525" cap="flat" cmpd="sng">
            <a:solidFill>
              <a:srgbClr val="4C6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g12ccd435c2c_0_34"/>
          <p:cNvSpPr txBox="1"/>
          <p:nvPr/>
        </p:nvSpPr>
        <p:spPr>
          <a:xfrm>
            <a:off x="1991900" y="7746400"/>
            <a:ext cx="61650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기법에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해당하는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재무비율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endParaRPr sz="23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재무비율에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맞는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선택조건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값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endParaRPr sz="23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후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주식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종목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찾기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12ccd435c2c_0_34"/>
          <p:cNvSpPr txBox="1"/>
          <p:nvPr/>
        </p:nvSpPr>
        <p:spPr>
          <a:xfrm>
            <a:off x="9377087" y="6539812"/>
            <a:ext cx="8100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기법으로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찾은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10개의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주식종목</a:t>
            </a: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1년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단위로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수익률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누적수익률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 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누적수익률</a:t>
            </a:r>
            <a:r>
              <a:rPr lang="en-U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1600% </a:t>
            </a:r>
            <a:r>
              <a:rPr lang="en-U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코스피시장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하락추세로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0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lang="en-US" sz="3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기록중</a:t>
            </a: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3" name="Google Shape;883;g12ccd435c2c_0_34"/>
          <p:cNvGraphicFramePr/>
          <p:nvPr>
            <p:extLst>
              <p:ext uri="{D42A27DB-BD31-4B8C-83A1-F6EECF244321}">
                <p14:modId xmlns:p14="http://schemas.microsoft.com/office/powerpoint/2010/main" val="1920779736"/>
              </p:ext>
            </p:extLst>
          </p:nvPr>
        </p:nvGraphicFramePr>
        <p:xfrm>
          <a:off x="2517438" y="2682600"/>
          <a:ext cx="4109100" cy="4627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b="1" u="none" strike="noStrike" cap="none" dirty="0" err="1"/>
                        <a:t>시장가치기법</a:t>
                      </a:r>
                      <a:endParaRPr sz="2700" b="1" u="none" strike="noStrike" cap="none" dirty="0"/>
                    </a:p>
                  </a:txBody>
                  <a:tcPr marL="91425" marR="91425" marT="91425" marB="91425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/>
                        <a:t>EPS&gt;10%</a:t>
                      </a:r>
                      <a:endParaRPr sz="2700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/>
                        <a:t>PSR&lt;=4%</a:t>
                      </a:r>
                      <a:endParaRPr sz="2700" u="none" strike="noStrike" cap="none"/>
                    </a:p>
                  </a:txBody>
                  <a:tcPr marL="91425" marR="91425" marT="91425" marB="91425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/>
                        <a:t>PER&lt;10%</a:t>
                      </a:r>
                      <a:endParaRPr sz="2700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/>
                        <a:t>            PCR&lt;8%</a:t>
                      </a:r>
                      <a:endParaRPr sz="2700" u="none" strike="noStrike" cap="none"/>
                    </a:p>
                  </a:txBody>
                  <a:tcPr marL="91425" marR="91425" marT="91425" marB="91425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/>
                        <a:t>            PBR&lt;1</a:t>
                      </a:r>
                      <a:endParaRPr sz="2700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strike="noStrike" cap="none" dirty="0"/>
                        <a:t>EBITDA&gt;4</a:t>
                      </a:r>
                      <a:endParaRPr sz="2700" u="none" strike="noStrike" cap="none" dirty="0"/>
                    </a:p>
                  </a:txBody>
                  <a:tcPr marL="91425" marR="91425" marT="91425" marB="91425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7815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주식투자전략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122853"/>
            <a:ext cx="4940619" cy="12951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3375659"/>
            <a:ext cx="476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포트폴리오 기업 선정 방법 및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0AA6B-3BB2-642B-7940-5DC8A0F149DC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FF971-9964-2F6F-0F86-ECB95E909557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7E0E4F-BF4C-BCBA-1DCA-0BBB95F8E603}"/>
              </a:ext>
            </a:extLst>
          </p:cNvPr>
          <p:cNvGrpSpPr/>
          <p:nvPr/>
        </p:nvGrpSpPr>
        <p:grpSpPr>
          <a:xfrm>
            <a:off x="1510427" y="4785360"/>
            <a:ext cx="4403884" cy="2514600"/>
            <a:chOff x="1417320" y="5041940"/>
            <a:chExt cx="4403884" cy="25146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105D62D-204E-E2F0-FB22-3E499D51B3C9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CFB3E38-DB2C-EDDA-C1B6-85A97F05E327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CC1F02-BDFC-3E49-734A-FFFF7332439F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투자기법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03ADB5A-11D3-A828-A0E0-C28B7102C90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252C1C-2D96-7BEA-575D-EE913D64136C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선행연구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: 3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대 거장 투자 기법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595738-0BB4-3564-ADB0-564B2090575C}"/>
              </a:ext>
            </a:extLst>
          </p:cNvPr>
          <p:cNvGrpSpPr/>
          <p:nvPr/>
        </p:nvGrpSpPr>
        <p:grpSpPr>
          <a:xfrm>
            <a:off x="7108893" y="4800600"/>
            <a:ext cx="4403884" cy="2514600"/>
            <a:chOff x="1417320" y="5041940"/>
            <a:chExt cx="4403884" cy="25146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12C4B13-02CF-314F-3066-22102E1C2433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CCCB6FA-BFD7-0D59-F278-CDAB7CAD6DD4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676B95-C33D-B77D-EE35-62CF7055B85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기업종목선정</a:t>
                </a:r>
                <a:endPara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382F00E-73C4-802F-C1AB-D2833240527D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EAB6A3-7B7C-1FD7-7B90-ADB6E98B1873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 err="1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기법별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 선정조건 최적화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F4EFA0C-82F5-2019-5C86-F91C84EC7704}"/>
              </a:ext>
            </a:extLst>
          </p:cNvPr>
          <p:cNvGrpSpPr/>
          <p:nvPr/>
        </p:nvGrpSpPr>
        <p:grpSpPr>
          <a:xfrm>
            <a:off x="12708640" y="4785360"/>
            <a:ext cx="4403884" cy="2514600"/>
            <a:chOff x="1417320" y="1478280"/>
            <a:chExt cx="4403884" cy="25146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2CBC5B7-8FE5-7641-05B1-0E2E4D206384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529691B-52B6-0CB6-B885-841A5CCF4F58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2EEDA2-C1AE-F31D-EE16-3AC506C5CB3D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03.</a:t>
                </a:r>
              </a:p>
              <a:p>
                <a:r>
                  <a:rPr lang="ko-KR" altLang="en-US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시각화</a:t>
                </a:r>
                <a:endParaRPr lang="en-US" altLang="ko-KR" sz="4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8ECB58A-632D-EC25-7B54-7BFC179B4B8E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7CD229-BFE1-EBD5-A954-0A2E2797D9FC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코스피 수익률과 비교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2300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g12ccd435c2c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g12ccd435c2c_0_1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15" name="Google Shape;915;g12ccd435c2c_0_1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16" name="Google Shape;916;g12ccd435c2c_0_1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7" name="Google Shape;917;g12ccd435c2c_0_114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8" name="Google Shape;918;g12ccd435c2c_0_1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9" name="Google Shape;919;g12ccd435c2c_0_11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12ccd435c2c_0_11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g12ccd435c2c_0_114" title="Points scored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88" y="1405550"/>
            <a:ext cx="17741352" cy="88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12ccd435c2c_0_1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12ccd435c2c_0_114"/>
          <p:cNvSpPr/>
          <p:nvPr/>
        </p:nvSpPr>
        <p:spPr>
          <a:xfrm>
            <a:off x="662135" y="9850353"/>
            <a:ext cx="254400" cy="258600"/>
          </a:xfrm>
          <a:prstGeom prst="rect">
            <a:avLst/>
          </a:prstGeom>
          <a:solidFill>
            <a:srgbClr val="A000B9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12ccd435c2c_0_114"/>
          <p:cNvSpPr txBox="1"/>
          <p:nvPr/>
        </p:nvSpPr>
        <p:spPr>
          <a:xfrm>
            <a:off x="916514" y="9795004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성장성</a:t>
            </a:r>
            <a:endParaRPr/>
          </a:p>
        </p:txBody>
      </p:sp>
      <p:sp>
        <p:nvSpPr>
          <p:cNvPr id="925" name="Google Shape;925;g12ccd435c2c_0_114"/>
          <p:cNvSpPr/>
          <p:nvPr/>
        </p:nvSpPr>
        <p:spPr>
          <a:xfrm>
            <a:off x="4977673" y="9308732"/>
            <a:ext cx="254400" cy="258600"/>
          </a:xfrm>
          <a:prstGeom prst="rect">
            <a:avLst/>
          </a:prstGeom>
          <a:solidFill>
            <a:srgbClr val="FF00B2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g12ccd435c2c_0_114"/>
          <p:cNvSpPr txBox="1"/>
          <p:nvPr/>
        </p:nvSpPr>
        <p:spPr>
          <a:xfrm>
            <a:off x="5209195" y="9253379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시장가치</a:t>
            </a:r>
            <a:endParaRPr/>
          </a:p>
        </p:txBody>
      </p:sp>
      <p:sp>
        <p:nvSpPr>
          <p:cNvPr id="927" name="Google Shape;927;g12ccd435c2c_0_114"/>
          <p:cNvSpPr/>
          <p:nvPr/>
        </p:nvSpPr>
        <p:spPr>
          <a:xfrm>
            <a:off x="2985538" y="9850350"/>
            <a:ext cx="276000" cy="2586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12ccd435c2c_0_114"/>
          <p:cNvSpPr txBox="1"/>
          <p:nvPr/>
        </p:nvSpPr>
        <p:spPr>
          <a:xfrm>
            <a:off x="3178277" y="9794996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그레이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엄</a:t>
            </a:r>
            <a:endParaRPr/>
          </a:p>
        </p:txBody>
      </p:sp>
      <p:sp>
        <p:nvSpPr>
          <p:cNvPr id="929" name="Google Shape;929;g12ccd435c2c_0_114"/>
          <p:cNvSpPr/>
          <p:nvPr/>
        </p:nvSpPr>
        <p:spPr>
          <a:xfrm>
            <a:off x="2999998" y="9308725"/>
            <a:ext cx="276000" cy="258600"/>
          </a:xfrm>
          <a:prstGeom prst="rect">
            <a:avLst/>
          </a:prstGeom>
          <a:solidFill>
            <a:srgbClr val="5D3928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12ccd435c2c_0_114"/>
          <p:cNvSpPr txBox="1"/>
          <p:nvPr/>
        </p:nvSpPr>
        <p:spPr>
          <a:xfrm>
            <a:off x="3237314" y="9253366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린치</a:t>
            </a:r>
            <a:endParaRPr/>
          </a:p>
        </p:txBody>
      </p:sp>
      <p:sp>
        <p:nvSpPr>
          <p:cNvPr id="931" name="Google Shape;931;g12ccd435c2c_0_114"/>
          <p:cNvSpPr/>
          <p:nvPr/>
        </p:nvSpPr>
        <p:spPr>
          <a:xfrm>
            <a:off x="5892963" y="9850350"/>
            <a:ext cx="254400" cy="258600"/>
          </a:xfrm>
          <a:prstGeom prst="rect">
            <a:avLst/>
          </a:prstGeom>
          <a:solidFill>
            <a:srgbClr val="00FFFE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12ccd435c2c_0_114"/>
          <p:cNvSpPr txBox="1"/>
          <p:nvPr/>
        </p:nvSpPr>
        <p:spPr>
          <a:xfrm>
            <a:off x="6147364" y="9795003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버핏</a:t>
            </a:r>
            <a:endParaRPr/>
          </a:p>
        </p:txBody>
      </p:sp>
      <p:sp>
        <p:nvSpPr>
          <p:cNvPr id="933" name="Google Shape;933;g12ccd435c2c_0_114"/>
          <p:cNvSpPr/>
          <p:nvPr/>
        </p:nvSpPr>
        <p:spPr>
          <a:xfrm>
            <a:off x="6596035" y="9308733"/>
            <a:ext cx="254400" cy="258600"/>
          </a:xfrm>
          <a:prstGeom prst="rect">
            <a:avLst/>
          </a:prstGeom>
          <a:solidFill>
            <a:srgbClr val="8F430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g12ccd435c2c_0_114"/>
          <p:cNvSpPr txBox="1"/>
          <p:nvPr/>
        </p:nvSpPr>
        <p:spPr>
          <a:xfrm>
            <a:off x="6807139" y="9253384"/>
            <a:ext cx="104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3대 거장</a:t>
            </a:r>
            <a:endParaRPr/>
          </a:p>
        </p:txBody>
      </p:sp>
      <p:sp>
        <p:nvSpPr>
          <p:cNvPr id="935" name="Google Shape;935;g12ccd435c2c_0_114"/>
          <p:cNvSpPr/>
          <p:nvPr/>
        </p:nvSpPr>
        <p:spPr>
          <a:xfrm>
            <a:off x="1793775" y="9308723"/>
            <a:ext cx="254400" cy="258600"/>
          </a:xfrm>
          <a:prstGeom prst="rect">
            <a:avLst/>
          </a:prstGeom>
          <a:solidFill>
            <a:srgbClr val="ED7D3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g12ccd435c2c_0_114"/>
          <p:cNvGrpSpPr/>
          <p:nvPr/>
        </p:nvGrpSpPr>
        <p:grpSpPr>
          <a:xfrm>
            <a:off x="662125" y="9253367"/>
            <a:ext cx="1131654" cy="369300"/>
            <a:chOff x="8640350" y="328742"/>
            <a:chExt cx="1131654" cy="369300"/>
          </a:xfrm>
        </p:grpSpPr>
        <p:sp>
          <p:nvSpPr>
            <p:cNvPr id="937" name="Google Shape;937;g12ccd435c2c_0_114"/>
            <p:cNvSpPr/>
            <p:nvPr/>
          </p:nvSpPr>
          <p:spPr>
            <a:xfrm>
              <a:off x="8640350" y="372863"/>
              <a:ext cx="254400" cy="258600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g12ccd435c2c_0_114"/>
            <p:cNvSpPr txBox="1"/>
            <p:nvPr/>
          </p:nvSpPr>
          <p:spPr>
            <a:xfrm>
              <a:off x="8894804" y="328742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코스피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9" name="Google Shape;939;g12ccd435c2c_0_114"/>
          <p:cNvSpPr txBox="1"/>
          <p:nvPr/>
        </p:nvSpPr>
        <p:spPr>
          <a:xfrm>
            <a:off x="2085492" y="9253374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유동성</a:t>
            </a:r>
            <a:endParaRPr/>
          </a:p>
        </p:txBody>
      </p:sp>
      <p:sp>
        <p:nvSpPr>
          <p:cNvPr id="940" name="Google Shape;940;g12ccd435c2c_0_114"/>
          <p:cNvSpPr/>
          <p:nvPr/>
        </p:nvSpPr>
        <p:spPr>
          <a:xfrm>
            <a:off x="4287375" y="9850352"/>
            <a:ext cx="254400" cy="258600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12ccd435c2c_0_114"/>
          <p:cNvSpPr txBox="1"/>
          <p:nvPr/>
        </p:nvSpPr>
        <p:spPr>
          <a:xfrm>
            <a:off x="4572004" y="9795003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레버리지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12ccd435c2c_0_114"/>
          <p:cNvSpPr/>
          <p:nvPr/>
        </p:nvSpPr>
        <p:spPr>
          <a:xfrm>
            <a:off x="3873350" y="9308713"/>
            <a:ext cx="254400" cy="258600"/>
          </a:xfrm>
          <a:prstGeom prst="rect">
            <a:avLst/>
          </a:prstGeom>
          <a:solidFill>
            <a:srgbClr val="45FF00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12ccd435c2c_0_114"/>
          <p:cNvSpPr txBox="1"/>
          <p:nvPr/>
        </p:nvSpPr>
        <p:spPr>
          <a:xfrm>
            <a:off x="4053054" y="9253364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수익성</a:t>
            </a:r>
            <a:endParaRPr/>
          </a:p>
        </p:txBody>
      </p:sp>
      <p:sp>
        <p:nvSpPr>
          <p:cNvPr id="944" name="Google Shape;944;g12ccd435c2c_0_114"/>
          <p:cNvSpPr/>
          <p:nvPr/>
        </p:nvSpPr>
        <p:spPr>
          <a:xfrm>
            <a:off x="1793775" y="9850357"/>
            <a:ext cx="254400" cy="258600"/>
          </a:xfrm>
          <a:prstGeom prst="rect">
            <a:avLst/>
          </a:prstGeom>
          <a:solidFill>
            <a:srgbClr val="005E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12ccd435c2c_0_114"/>
          <p:cNvSpPr txBox="1"/>
          <p:nvPr/>
        </p:nvSpPr>
        <p:spPr>
          <a:xfrm>
            <a:off x="2058967" y="9795008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활동성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g12db3c276bc_2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g12db3c276bc_2_3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52" name="Google Shape;952;g12db3c276bc_2_3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53" name="Google Shape;953;g12db3c276bc_2_3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4" name="Google Shape;954;g12db3c276bc_2_39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5" name="Google Shape;955;g12db3c276bc_2_3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g12db3c276bc_2_3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12db3c276bc_2_3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12db3c276bc_2_39" title="Points scor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750" y="1581675"/>
            <a:ext cx="17620488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g12db3c276bc_2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g12db3c276bc_2_2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65" name="Google Shape;965;g12db3c276bc_2_2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66" name="Google Shape;966;g12db3c276bc_2_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7" name="Google Shape;967;g12db3c276bc_2_24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8" name="Google Shape;968;g12db3c276bc_2_2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g12db3c276bc_2_2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12db3c276bc_2_2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12db3c276bc_2_24" title="Points scor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805" y="1691458"/>
            <a:ext cx="17623725" cy="76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g12db3c276bc_2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7" name="Google Shape;977;g12db3c276bc_2_5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78" name="Google Shape;978;g12db3c276bc_2_5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79" name="Google Shape;979;g12db3c276bc_2_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g12db3c276bc_2_59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1" name="Google Shape;981;g12db3c276bc_2_5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g12db3c276bc_2_5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12db3c276bc_2_5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주식투자 전략을 LSTM에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12db3c276bc_2_59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g12db3c276bc_2_59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g12db3c276bc_2_59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7" name="Google Shape;987;g12db3c276bc_2_59"/>
          <p:cNvCxnSpPr>
            <a:stCxn id="984" idx="3"/>
            <a:endCxn id="985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8" name="Google Shape;988;g12db3c276bc_2_59"/>
          <p:cNvCxnSpPr/>
          <p:nvPr/>
        </p:nvCxnSpPr>
        <p:spPr>
          <a:xfrm>
            <a:off x="11035010" y="7378960"/>
            <a:ext cx="1596000" cy="23700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9" name="Google Shape;989;g12db3c276bc_2_59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0" name="Google Shape;990;g12db3c276bc_2_59"/>
          <p:cNvCxnSpPr/>
          <p:nvPr/>
        </p:nvCxnSpPr>
        <p:spPr>
          <a:xfrm>
            <a:off x="11833033" y="6166497"/>
            <a:ext cx="0" cy="1176600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1" name="Google Shape;991;g12db3c276bc_2_59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2" name="Google Shape;992;g12db3c276bc_2_59"/>
          <p:cNvCxnSpPr>
            <a:endCxn id="985" idx="0"/>
          </p:cNvCxnSpPr>
          <p:nvPr/>
        </p:nvCxnSpPr>
        <p:spPr>
          <a:xfrm>
            <a:off x="3975739" y="4773786"/>
            <a:ext cx="5234100" cy="1688700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3" name="Google Shape;993;g12db3c276bc_2_59"/>
          <p:cNvSpPr/>
          <p:nvPr/>
        </p:nvSpPr>
        <p:spPr>
          <a:xfrm>
            <a:off x="6949794" y="486635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12db3c276bc_2_59"/>
          <p:cNvSpPr/>
          <p:nvPr/>
        </p:nvSpPr>
        <p:spPr>
          <a:xfrm>
            <a:off x="11180517" y="756396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56" name="Google Shape;356;p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57" name="Google Shape;357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20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9" name="Google Shape;359;p2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0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모형 + LSTM 모델링</a:t>
            </a: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400300"/>
            <a:ext cx="9613984" cy="645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00;p2">
            <a:extLst>
              <a:ext uri="{FF2B5EF4-FFF2-40B4-BE49-F238E27FC236}">
                <a16:creationId xmlns:a16="http://schemas.microsoft.com/office/drawing/2014/main" id="{9AE3351B-2546-B392-642A-F6C6CA6F986A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6" name="Google Shape;101;p2">
              <a:extLst>
                <a:ext uri="{FF2B5EF4-FFF2-40B4-BE49-F238E27FC236}">
                  <a16:creationId xmlns:a16="http://schemas.microsoft.com/office/drawing/2014/main" id="{2529B3C1-7414-A051-37D4-7BBCD52878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02;p2">
              <a:extLst>
                <a:ext uri="{FF2B5EF4-FFF2-40B4-BE49-F238E27FC236}">
                  <a16:creationId xmlns:a16="http://schemas.microsoft.com/office/drawing/2014/main" id="{85B39FE0-4249-E974-7196-6359F81115A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03;p2">
            <a:extLst>
              <a:ext uri="{FF2B5EF4-FFF2-40B4-BE49-F238E27FC236}">
                <a16:creationId xmlns:a16="http://schemas.microsoft.com/office/drawing/2014/main" id="{E693EA32-13CF-64AB-C74A-AF94BD1F9798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AB5BD8-45AC-338E-EF13-CC527EE1499C}"/>
              </a:ext>
            </a:extLst>
          </p:cNvPr>
          <p:cNvGrpSpPr/>
          <p:nvPr/>
        </p:nvGrpSpPr>
        <p:grpSpPr>
          <a:xfrm>
            <a:off x="7420364" y="-1068408"/>
            <a:ext cx="3418697" cy="3386595"/>
            <a:chOff x="7240168" y="-1068408"/>
            <a:chExt cx="3418697" cy="3386595"/>
          </a:xfrm>
        </p:grpSpPr>
        <p:sp>
          <p:nvSpPr>
            <p:cNvPr id="7" name="대각선 줄무늬 6">
              <a:extLst>
                <a:ext uri="{FF2B5EF4-FFF2-40B4-BE49-F238E27FC236}">
                  <a16:creationId xmlns:a16="http://schemas.microsoft.com/office/drawing/2014/main" id="{BC2C23D1-56F6-33CD-B37A-93ABCDC6518F}"/>
                </a:ext>
              </a:extLst>
            </p:cNvPr>
            <p:cNvSpPr/>
            <p:nvPr/>
          </p:nvSpPr>
          <p:spPr>
            <a:xfrm>
              <a:off x="8962961" y="651878"/>
              <a:ext cx="1695904" cy="1666309"/>
            </a:xfrm>
            <a:prstGeom prst="diagStrip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4D623A9B-6A29-3EC0-C9FA-A1C896FD1F4E}"/>
                </a:ext>
              </a:extLst>
            </p:cNvPr>
            <p:cNvSpPr/>
            <p:nvPr/>
          </p:nvSpPr>
          <p:spPr>
            <a:xfrm rot="5400000">
              <a:off x="7272112" y="598416"/>
              <a:ext cx="1666310" cy="1724476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CFD17D0A-E536-0152-0BE7-C89A710B4535}"/>
                </a:ext>
              </a:extLst>
            </p:cNvPr>
            <p:cNvSpPr/>
            <p:nvPr/>
          </p:nvSpPr>
          <p:spPr>
            <a:xfrm rot="10800000">
              <a:off x="7240168" y="-1068408"/>
              <a:ext cx="1729929" cy="1710194"/>
            </a:xfrm>
            <a:prstGeom prst="diagStrip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B1F05C94-D3CC-B167-0AA2-BED8C60E49DB}"/>
                </a:ext>
              </a:extLst>
            </p:cNvPr>
            <p:cNvSpPr/>
            <p:nvPr/>
          </p:nvSpPr>
          <p:spPr>
            <a:xfrm rot="16200000">
              <a:off x="8947379" y="-1055413"/>
              <a:ext cx="1724480" cy="1698491"/>
            </a:xfrm>
            <a:prstGeom prst="diagStrip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F3EFCE-4284-8D85-6591-AEF1EDF6E269}"/>
              </a:ext>
            </a:extLst>
          </p:cNvPr>
          <p:cNvSpPr txBox="1"/>
          <p:nvPr/>
        </p:nvSpPr>
        <p:spPr>
          <a:xfrm>
            <a:off x="2233530" y="4669586"/>
            <a:ext cx="42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4B9CA-83A4-AD2D-64DF-A7054BDEAEDF}"/>
              </a:ext>
            </a:extLst>
          </p:cNvPr>
          <p:cNvSpPr txBox="1"/>
          <p:nvPr/>
        </p:nvSpPr>
        <p:spPr>
          <a:xfrm>
            <a:off x="8439800" y="2577130"/>
            <a:ext cx="139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ontserrat Black" pitchFamily="2" charset="0"/>
              </a:rPr>
              <a:t>INDEX</a:t>
            </a:r>
            <a:endParaRPr lang="ko-KR" altLang="en-US" sz="2800" dirty="0">
              <a:latin typeface="Montserrat Black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0CD12-8A13-0459-7A58-3332C3C72622}"/>
              </a:ext>
            </a:extLst>
          </p:cNvPr>
          <p:cNvSpPr txBox="1"/>
          <p:nvPr/>
        </p:nvSpPr>
        <p:spPr>
          <a:xfrm>
            <a:off x="5032320" y="4669586"/>
            <a:ext cx="42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D2F0C-850C-480A-C0FA-FE3D81F7E6AF}"/>
              </a:ext>
            </a:extLst>
          </p:cNvPr>
          <p:cNvSpPr txBox="1"/>
          <p:nvPr/>
        </p:nvSpPr>
        <p:spPr>
          <a:xfrm>
            <a:off x="7819633" y="4669586"/>
            <a:ext cx="429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0E6FE-06FD-2B9E-35DA-59E49BE16A46}"/>
              </a:ext>
            </a:extLst>
          </p:cNvPr>
          <p:cNvSpPr txBox="1"/>
          <p:nvPr/>
        </p:nvSpPr>
        <p:spPr>
          <a:xfrm>
            <a:off x="10569037" y="4669586"/>
            <a:ext cx="52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DAB4F-A967-6CAB-A79B-130E0492B9C7}"/>
              </a:ext>
            </a:extLst>
          </p:cNvPr>
          <p:cNvSpPr txBox="1"/>
          <p:nvPr/>
        </p:nvSpPr>
        <p:spPr>
          <a:xfrm>
            <a:off x="13379500" y="4669586"/>
            <a:ext cx="49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3C94-80F9-FA6E-F156-D911635873EC}"/>
              </a:ext>
            </a:extLst>
          </p:cNvPr>
          <p:cNvSpPr txBox="1"/>
          <p:nvPr/>
        </p:nvSpPr>
        <p:spPr>
          <a:xfrm>
            <a:off x="16191580" y="4669586"/>
            <a:ext cx="45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5C8AF96-2B6D-AD8A-16D0-38ECF030C311}"/>
              </a:ext>
            </a:extLst>
          </p:cNvPr>
          <p:cNvSpPr/>
          <p:nvPr/>
        </p:nvSpPr>
        <p:spPr>
          <a:xfrm>
            <a:off x="1895333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7109C-8B1B-92CA-68BB-3AB18A32B7F4}"/>
              </a:ext>
            </a:extLst>
          </p:cNvPr>
          <p:cNvSpPr/>
          <p:nvPr/>
        </p:nvSpPr>
        <p:spPr>
          <a:xfrm>
            <a:off x="1895333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012366-6ED1-6C16-DADF-5CF5CDA209AE}"/>
              </a:ext>
            </a:extLst>
          </p:cNvPr>
          <p:cNvSpPr/>
          <p:nvPr/>
        </p:nvSpPr>
        <p:spPr>
          <a:xfrm rot="5400000">
            <a:off x="2167916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8C8C1E-504C-FD85-F415-6F04E53104EA}"/>
              </a:ext>
            </a:extLst>
          </p:cNvPr>
          <p:cNvSpPr/>
          <p:nvPr/>
        </p:nvSpPr>
        <p:spPr>
          <a:xfrm>
            <a:off x="2931161" y="5941003"/>
            <a:ext cx="54506" cy="1485035"/>
          </a:xfrm>
          <a:prstGeom prst="rect">
            <a:avLst/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D18B1BE-E48E-BCBE-F51D-2C4C5BF970A5}"/>
              </a:ext>
            </a:extLst>
          </p:cNvPr>
          <p:cNvSpPr/>
          <p:nvPr/>
        </p:nvSpPr>
        <p:spPr>
          <a:xfrm>
            <a:off x="1898735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4E294AD8-08B4-03ED-002E-3EEF635FCE75}"/>
              </a:ext>
            </a:extLst>
          </p:cNvPr>
          <p:cNvSpPr/>
          <p:nvPr/>
        </p:nvSpPr>
        <p:spPr>
          <a:xfrm>
            <a:off x="46937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53A71-E9B8-6728-B34B-7520CFCF1A8E}"/>
              </a:ext>
            </a:extLst>
          </p:cNvPr>
          <p:cNvSpPr/>
          <p:nvPr/>
        </p:nvSpPr>
        <p:spPr>
          <a:xfrm>
            <a:off x="46937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C6AAEB-8B94-A829-D770-79103E2293F8}"/>
              </a:ext>
            </a:extLst>
          </p:cNvPr>
          <p:cNvSpPr/>
          <p:nvPr/>
        </p:nvSpPr>
        <p:spPr>
          <a:xfrm rot="5400000">
            <a:off x="49662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4C539-1A98-5676-C57B-1DC8F5106806}"/>
              </a:ext>
            </a:extLst>
          </p:cNvPr>
          <p:cNvSpPr/>
          <p:nvPr/>
        </p:nvSpPr>
        <p:spPr>
          <a:xfrm>
            <a:off x="5726549" y="5933384"/>
            <a:ext cx="57907" cy="1485035"/>
          </a:xfrm>
          <a:prstGeom prst="rect">
            <a:avLst/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1FC8024F-0E5E-FDC6-1DA9-FA92D6C70769}"/>
              </a:ext>
            </a:extLst>
          </p:cNvPr>
          <p:cNvSpPr/>
          <p:nvPr/>
        </p:nvSpPr>
        <p:spPr>
          <a:xfrm>
            <a:off x="4697525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A8CF21DD-38E1-C69D-0325-3DE182B6678F}"/>
              </a:ext>
            </a:extLst>
          </p:cNvPr>
          <p:cNvSpPr/>
          <p:nvPr/>
        </p:nvSpPr>
        <p:spPr>
          <a:xfrm>
            <a:off x="74963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927D80-1CAF-AE56-E3FC-E511B0B2C33A}"/>
              </a:ext>
            </a:extLst>
          </p:cNvPr>
          <p:cNvSpPr/>
          <p:nvPr/>
        </p:nvSpPr>
        <p:spPr>
          <a:xfrm>
            <a:off x="74963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0D5C31-47A0-52DD-281B-4BEC606AF651}"/>
              </a:ext>
            </a:extLst>
          </p:cNvPr>
          <p:cNvSpPr/>
          <p:nvPr/>
        </p:nvSpPr>
        <p:spPr>
          <a:xfrm rot="5400000">
            <a:off x="77688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D7431-3740-4FDD-9454-469D96BA0267}"/>
              </a:ext>
            </a:extLst>
          </p:cNvPr>
          <p:cNvSpPr/>
          <p:nvPr/>
        </p:nvSpPr>
        <p:spPr>
          <a:xfrm>
            <a:off x="8528741" y="5931765"/>
            <a:ext cx="57907" cy="1485035"/>
          </a:xfrm>
          <a:prstGeom prst="rect">
            <a:avLst/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9BE2D01B-5B5E-61D1-4D72-949F20EDED62}"/>
              </a:ext>
            </a:extLst>
          </p:cNvPr>
          <p:cNvSpPr/>
          <p:nvPr/>
        </p:nvSpPr>
        <p:spPr>
          <a:xfrm>
            <a:off x="7489207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원형: 비어 있음 57">
            <a:extLst>
              <a:ext uri="{FF2B5EF4-FFF2-40B4-BE49-F238E27FC236}">
                <a16:creationId xmlns:a16="http://schemas.microsoft.com/office/drawing/2014/main" id="{E9A112E8-089B-4B36-C9D3-F9DE514D6A20}"/>
              </a:ext>
            </a:extLst>
          </p:cNvPr>
          <p:cNvSpPr/>
          <p:nvPr/>
        </p:nvSpPr>
        <p:spPr>
          <a:xfrm>
            <a:off x="10294151" y="5418698"/>
            <a:ext cx="1090333" cy="1090333"/>
          </a:xfrm>
          <a:prstGeom prst="donut">
            <a:avLst>
              <a:gd name="adj" fmla="val 52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DC9DF1-534B-D2F1-28E0-1DDA8C187807}"/>
              </a:ext>
            </a:extLst>
          </p:cNvPr>
          <p:cNvSpPr/>
          <p:nvPr/>
        </p:nvSpPr>
        <p:spPr>
          <a:xfrm>
            <a:off x="1029415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1A100D-4BD5-3BF0-394C-9F7F72C5592E}"/>
              </a:ext>
            </a:extLst>
          </p:cNvPr>
          <p:cNvSpPr/>
          <p:nvPr/>
        </p:nvSpPr>
        <p:spPr>
          <a:xfrm rot="5400000">
            <a:off x="1056673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C9A4F-F099-8C0C-E35E-2AEA7033EEB8}"/>
              </a:ext>
            </a:extLst>
          </p:cNvPr>
          <p:cNvSpPr/>
          <p:nvPr/>
        </p:nvSpPr>
        <p:spPr>
          <a:xfrm>
            <a:off x="11326577" y="5939385"/>
            <a:ext cx="57907" cy="14850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B0B99F3-FE06-5187-9041-C9D08504AB1E}"/>
              </a:ext>
            </a:extLst>
          </p:cNvPr>
          <p:cNvSpPr/>
          <p:nvPr/>
        </p:nvSpPr>
        <p:spPr>
          <a:xfrm>
            <a:off x="10284443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93873B25-5FDF-E5F1-F6E1-22CC4128A5CE}"/>
              </a:ext>
            </a:extLst>
          </p:cNvPr>
          <p:cNvSpPr/>
          <p:nvPr/>
        </p:nvSpPr>
        <p:spPr>
          <a:xfrm>
            <a:off x="13066161" y="5418698"/>
            <a:ext cx="1090333" cy="1090333"/>
          </a:xfrm>
          <a:prstGeom prst="donut">
            <a:avLst>
              <a:gd name="adj" fmla="val 52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2336341-8423-A25B-AE00-ED042683A5D8}"/>
              </a:ext>
            </a:extLst>
          </p:cNvPr>
          <p:cNvSpPr/>
          <p:nvPr/>
        </p:nvSpPr>
        <p:spPr>
          <a:xfrm>
            <a:off x="1306616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A2F5197-B3E4-B782-6489-EB092A9D778F}"/>
              </a:ext>
            </a:extLst>
          </p:cNvPr>
          <p:cNvSpPr/>
          <p:nvPr/>
        </p:nvSpPr>
        <p:spPr>
          <a:xfrm rot="5400000">
            <a:off x="1333874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BA66EE-0B42-CFFF-A51F-652E7520BF4B}"/>
              </a:ext>
            </a:extLst>
          </p:cNvPr>
          <p:cNvSpPr/>
          <p:nvPr/>
        </p:nvSpPr>
        <p:spPr>
          <a:xfrm>
            <a:off x="14102397" y="5933382"/>
            <a:ext cx="54097" cy="14850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73B71CA7-44A1-AEFD-B98F-F5B61CED1B23}"/>
              </a:ext>
            </a:extLst>
          </p:cNvPr>
          <p:cNvSpPr/>
          <p:nvPr/>
        </p:nvSpPr>
        <p:spPr>
          <a:xfrm>
            <a:off x="13079679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950C009B-D2D8-A3DA-0FFE-934C83C88310}"/>
              </a:ext>
            </a:extLst>
          </p:cNvPr>
          <p:cNvSpPr/>
          <p:nvPr/>
        </p:nvSpPr>
        <p:spPr>
          <a:xfrm>
            <a:off x="158749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1E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C8BE04-8A09-3E16-9202-D3A48EE5751E}"/>
              </a:ext>
            </a:extLst>
          </p:cNvPr>
          <p:cNvSpPr/>
          <p:nvPr/>
        </p:nvSpPr>
        <p:spPr>
          <a:xfrm>
            <a:off x="158749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03D991-5EDF-744C-50E6-9B59D7E11AC3}"/>
              </a:ext>
            </a:extLst>
          </p:cNvPr>
          <p:cNvSpPr/>
          <p:nvPr/>
        </p:nvSpPr>
        <p:spPr>
          <a:xfrm rot="5400000">
            <a:off x="161474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1E9A7AB-8A66-88DD-CD4B-B64F78F610B8}"/>
              </a:ext>
            </a:extLst>
          </p:cNvPr>
          <p:cNvSpPr/>
          <p:nvPr/>
        </p:nvSpPr>
        <p:spPr>
          <a:xfrm>
            <a:off x="16907341" y="5947005"/>
            <a:ext cx="57907" cy="148503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88C78C92-550D-FA41-2FE9-5E4DC2AB2992}"/>
              </a:ext>
            </a:extLst>
          </p:cNvPr>
          <p:cNvSpPr/>
          <p:nvPr/>
        </p:nvSpPr>
        <p:spPr>
          <a:xfrm>
            <a:off x="15874915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F557A7-AF7F-4D06-CF2E-064179F7A9AD}"/>
              </a:ext>
            </a:extLst>
          </p:cNvPr>
          <p:cNvSpPr txBox="1"/>
          <p:nvPr/>
        </p:nvSpPr>
        <p:spPr>
          <a:xfrm>
            <a:off x="4323241" y="6193090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거시경제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F17751-94AF-7485-099B-16BB7D23D4DF}"/>
              </a:ext>
            </a:extLst>
          </p:cNvPr>
          <p:cNvSpPr txBox="1"/>
          <p:nvPr/>
        </p:nvSpPr>
        <p:spPr>
          <a:xfrm>
            <a:off x="7102152" y="6071170"/>
            <a:ext cx="1352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마코비츠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손실함수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DCB2BA-6698-99B0-0A6B-3C346A2FB5F4}"/>
              </a:ext>
            </a:extLst>
          </p:cNvPr>
          <p:cNvSpPr txBox="1"/>
          <p:nvPr/>
        </p:nvSpPr>
        <p:spPr>
          <a:xfrm>
            <a:off x="9881063" y="6071170"/>
            <a:ext cx="143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투자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32868D-F25F-CA5B-0146-1D18AF5D49CC}"/>
              </a:ext>
            </a:extLst>
          </p:cNvPr>
          <p:cNvSpPr txBox="1"/>
          <p:nvPr/>
        </p:nvSpPr>
        <p:spPr>
          <a:xfrm>
            <a:off x="12681957" y="6071170"/>
            <a:ext cx="1413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포트폴리오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성과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DCB459-D076-8669-52B8-21B7BD11DDD1}"/>
              </a:ext>
            </a:extLst>
          </p:cNvPr>
          <p:cNvSpPr txBox="1"/>
          <p:nvPr/>
        </p:nvSpPr>
        <p:spPr>
          <a:xfrm>
            <a:off x="15521866" y="6071169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F5415-6042-9EED-F7CD-9DA170131F62}"/>
              </a:ext>
            </a:extLst>
          </p:cNvPr>
          <p:cNvSpPr txBox="1"/>
          <p:nvPr/>
        </p:nvSpPr>
        <p:spPr>
          <a:xfrm>
            <a:off x="1544330" y="6193090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DAD393-1055-CBF2-EC13-ACDD7782FD3C}"/>
              </a:ext>
            </a:extLst>
          </p:cNvPr>
          <p:cNvGrpSpPr/>
          <p:nvPr/>
        </p:nvGrpSpPr>
        <p:grpSpPr>
          <a:xfrm>
            <a:off x="8172145" y="-238709"/>
            <a:ext cx="1943405" cy="1802855"/>
            <a:chOff x="8172145" y="-238709"/>
            <a:chExt cx="1943405" cy="1802855"/>
          </a:xfrm>
          <a:effectLst>
            <a:outerShdw blurRad="127000" dist="1574800" dir="5400000" sx="90000" sy="-19000" rotWithShape="0">
              <a:prstClr val="black">
                <a:alpha val="6000"/>
              </a:prstClr>
            </a:outerShdw>
          </a:effectLst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A801BE-9EC9-011C-A68D-7E92037CBFB2}"/>
                </a:ext>
              </a:extLst>
            </p:cNvPr>
            <p:cNvSpPr/>
            <p:nvPr/>
          </p:nvSpPr>
          <p:spPr>
            <a:xfrm>
              <a:off x="9147700" y="-238709"/>
              <a:ext cx="967850" cy="890587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7869FF91-9925-3CEA-9502-89BD41BB15E6}"/>
                </a:ext>
              </a:extLst>
            </p:cNvPr>
            <p:cNvSpPr/>
            <p:nvPr/>
          </p:nvSpPr>
          <p:spPr>
            <a:xfrm flipH="1">
              <a:off x="8172145" y="-235909"/>
              <a:ext cx="975555" cy="890587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794DF215-1A2B-E96B-35F1-7C4AC367AB03}"/>
                </a:ext>
              </a:extLst>
            </p:cNvPr>
            <p:cNvSpPr/>
            <p:nvPr/>
          </p:nvSpPr>
          <p:spPr>
            <a:xfrm rot="16200000" flipH="1">
              <a:off x="8211060" y="619649"/>
              <a:ext cx="905588" cy="953429"/>
            </a:xfrm>
            <a:prstGeom prst="rtTriangl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BA483E70-559F-4D85-D5B3-B60B3C255B95}"/>
                </a:ext>
              </a:extLst>
            </p:cNvPr>
            <p:cNvSpPr/>
            <p:nvPr/>
          </p:nvSpPr>
          <p:spPr>
            <a:xfrm rot="5400000">
              <a:off x="9164430" y="628019"/>
              <a:ext cx="912265" cy="959989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099137C-E0C6-A408-91FB-09B890298FB8}"/>
              </a:ext>
            </a:extLst>
          </p:cNvPr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2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68" name="Google Shape;368;p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69" name="Google Shape;369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21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1" name="Google Shape;371;p2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1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1EDDA-F0A8-FD4F-B0AD-5E7B3B1BED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6" y="1898181"/>
            <a:ext cx="6896698" cy="38484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D146B7-0344-93F1-9473-BE64593BB92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559" y="1895150"/>
            <a:ext cx="7120441" cy="3920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90CF32-FFB6-9677-9C71-139E0E1E6E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6" y="6239251"/>
            <a:ext cx="6857673" cy="385364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</a:t>
            </a:r>
          </a:p>
          <a:p>
            <a:r>
              <a:rPr lang="ko-KR" altLang="en-US" sz="48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서비스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2604693"/>
            <a:ext cx="3726611" cy="9564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2814637"/>
            <a:ext cx="320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Montserrat ExtraBold" pitchFamily="2" charset="0"/>
                <a:ea typeface="나눔고딕" panose="020D0604000000000000" pitchFamily="50" charset="-127"/>
              </a:rPr>
              <a:t>Eggmoney</a:t>
            </a:r>
            <a:r>
              <a:rPr lang="en-US" altLang="ko-KR" sz="2000" b="1" dirty="0">
                <a:solidFill>
                  <a:schemeClr val="bg1"/>
                </a:solidFill>
                <a:latin typeface="Montserrat ExtraBold" pitchFamily="2" charset="0"/>
                <a:ea typeface="나눔고딕" panose="020D0604000000000000" pitchFamily="50" charset="-127"/>
              </a:rPr>
              <a:t>+</a:t>
            </a:r>
            <a:endParaRPr lang="ko-KR" altLang="en-US" sz="2000" b="1" dirty="0">
              <a:solidFill>
                <a:schemeClr val="bg1"/>
              </a:solidFill>
              <a:latin typeface="Montserrat ExtraBold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932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91" name="Google Shape;391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23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3" name="Google Shape;393;p2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4" name="Google Shape;394;p2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3400" y="3238500"/>
            <a:ext cx="7201694" cy="720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8908742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5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pic>
          <p:nvPicPr>
            <p:cNvPr id="416" name="Google Shape;416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0953" y="2001914"/>
              <a:ext cx="5943807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5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25"/>
          <p:cNvSpPr txBox="1"/>
          <p:nvPr/>
        </p:nvSpPr>
        <p:spPr>
          <a:xfrm>
            <a:off x="-241242" y="6021244"/>
            <a:ext cx="18768198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53159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</a:t>
            </a:r>
          </a:p>
          <a:p>
            <a:r>
              <a:rPr lang="ko-KR" altLang="en-US" sz="66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3203207"/>
            <a:ext cx="5109644" cy="119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45362" y="3389507"/>
            <a:ext cx="51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포트폴리오 자산비중에 대한 고찰 </a:t>
            </a:r>
          </a:p>
        </p:txBody>
      </p:sp>
    </p:spTree>
    <p:extLst>
      <p:ext uri="{BB962C8B-B14F-4D97-AF65-F5344CB8AC3E}">
        <p14:creationId xmlns:p14="http://schemas.microsoft.com/office/powerpoint/2010/main" val="106210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막힌 원호 28">
            <a:extLst>
              <a:ext uri="{FF2B5EF4-FFF2-40B4-BE49-F238E27FC236}">
                <a16:creationId xmlns:a16="http://schemas.microsoft.com/office/drawing/2014/main" id="{FBBBE685-ADFA-BDB1-FD76-1A2944D5D656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0F3274-9685-4895-EF19-F63FD1C031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924" y="3343676"/>
            <a:ext cx="8688900" cy="4887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E18FE-9F03-501A-1E97-5822F02A6F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268" y="3751671"/>
            <a:ext cx="7353143" cy="5335477"/>
          </a:xfrm>
          <a:prstGeom prst="rect">
            <a:avLst/>
          </a:prstGeom>
          <a:blipFill>
            <a:blip r:embed="rId5">
              <a:alphaModFix amt="41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1FE2720-E457-AA30-0129-3CE8B7922D45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0C8A8376-4FB4-81FB-E43B-591F35567CE1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A4E2E24F-FF46-B343-E96C-1DB5067FE9A3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B716F468-3029-4011-0DAC-5E2C1D5B5E5D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176CDA3F-C057-3A54-FBDF-51AC4B265831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7F84D7DD-69A5-F917-B778-8129B7B034D9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2668D9A3-5749-6CDE-907F-2AF85040BF0E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C8DC4-0C64-4704-42F5-73BA65F39252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F48FB-50F7-DFF4-A70F-1B72BE2D0D4E}"/>
              </a:ext>
            </a:extLst>
          </p:cNvPr>
          <p:cNvSpPr txBox="1"/>
          <p:nvPr/>
        </p:nvSpPr>
        <p:spPr>
          <a:xfrm>
            <a:off x="2455694" y="2030559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02BDC-EC7F-5DF9-292A-E82FB8420A0E}"/>
              </a:ext>
            </a:extLst>
          </p:cNvPr>
          <p:cNvSpPr txBox="1"/>
          <p:nvPr/>
        </p:nvSpPr>
        <p:spPr>
          <a:xfrm>
            <a:off x="15483839" y="2030559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BC7FE-1425-C14F-7ACC-46D3E9BC5378}"/>
              </a:ext>
            </a:extLst>
          </p:cNvPr>
          <p:cNvSpPr txBox="1"/>
          <p:nvPr/>
        </p:nvSpPr>
        <p:spPr>
          <a:xfrm>
            <a:off x="2654055" y="2122893"/>
            <a:ext cx="12979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코로나로 인한 </a:t>
            </a:r>
            <a:r>
              <a:rPr lang="ko-KR" altLang="en-US" sz="32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 세계 주식시장의 급변동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투자에 대한 관심 증대</a:t>
            </a:r>
            <a:endParaRPr lang="ko-KR" altLang="en-US" sz="28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06CBB-F69A-9243-43FE-5BB5312A8083}"/>
              </a:ext>
            </a:extLst>
          </p:cNvPr>
          <p:cNvSpPr txBox="1"/>
          <p:nvPr/>
        </p:nvSpPr>
        <p:spPr>
          <a:xfrm>
            <a:off x="17204178" y="9846879"/>
            <a:ext cx="46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4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445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막힌 원호 57">
            <a:extLst>
              <a:ext uri="{FF2B5EF4-FFF2-40B4-BE49-F238E27FC236}">
                <a16:creationId xmlns:a16="http://schemas.microsoft.com/office/drawing/2014/main" id="{7867E4E3-6C1A-6593-3433-D621DFD31252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C8DC4-0C64-4704-42F5-73BA65F39252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450615-1CF6-F99B-9850-12530EDCF9C2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26D56916-C313-48C9-0A12-7E96411CAE5B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509AE435-61DC-C7DD-9CE0-6DA57C3AB1E7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D6BAFEC8-A475-62C5-890C-160039344C1F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1D0EB62E-E8F1-26D9-DF37-E92B1C794B59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401C50CC-EB39-AD20-CE72-8E7B2E1C970C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89D19542-094B-5022-F116-CD23F42FF13D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ABE752A-B1BF-66D9-6A2C-F6B8B2EDA211}"/>
              </a:ext>
            </a:extLst>
          </p:cNvPr>
          <p:cNvGrpSpPr/>
          <p:nvPr/>
        </p:nvGrpSpPr>
        <p:grpSpPr>
          <a:xfrm>
            <a:off x="5068894" y="1886372"/>
            <a:ext cx="8150212" cy="769441"/>
            <a:chOff x="6023085" y="1904805"/>
            <a:chExt cx="6991005" cy="7694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C03715-58F5-FF0B-C63C-01B20B6A7B15}"/>
                </a:ext>
              </a:extLst>
            </p:cNvPr>
            <p:cNvSpPr txBox="1"/>
            <p:nvPr/>
          </p:nvSpPr>
          <p:spPr>
            <a:xfrm>
              <a:off x="6422834" y="1995342"/>
              <a:ext cx="59896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자산운용사의 </a:t>
              </a:r>
              <a:r>
                <a:rPr lang="en-US" altLang="ko-KR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AI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펀드 도입 증가 </a:t>
              </a:r>
              <a:r>
                <a:rPr lang="ko-KR" altLang="en-US" sz="3200" b="1" dirty="0" err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우상향</a:t>
              </a:r>
              <a:endParaRPr lang="ko-KR" altLang="en-US" sz="3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28890F-9107-2653-027C-C6CEFD2448D2}"/>
                </a:ext>
              </a:extLst>
            </p:cNvPr>
            <p:cNvSpPr txBox="1"/>
            <p:nvPr/>
          </p:nvSpPr>
          <p:spPr>
            <a:xfrm>
              <a:off x="6023085" y="1904805"/>
              <a:ext cx="4627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5C97FC-3013-B150-1249-BE6167F34A64}"/>
                </a:ext>
              </a:extLst>
            </p:cNvPr>
            <p:cNvSpPr txBox="1"/>
            <p:nvPr/>
          </p:nvSpPr>
          <p:spPr>
            <a:xfrm>
              <a:off x="12480690" y="1904805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04F1EA4-9828-24DB-AFD2-61E39C4F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719" y="3038475"/>
            <a:ext cx="5589346" cy="5435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4B64C96-903C-0642-2BC4-C4916BE433BB}"/>
              </a:ext>
            </a:extLst>
          </p:cNvPr>
          <p:cNvCxnSpPr>
            <a:cxnSpLocks/>
          </p:cNvCxnSpPr>
          <p:nvPr/>
        </p:nvCxnSpPr>
        <p:spPr>
          <a:xfrm flipV="1">
            <a:off x="11580436" y="1447325"/>
            <a:ext cx="492885" cy="35881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FD0167A-D66D-69BF-5A1F-2F525350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73" y="3467649"/>
            <a:ext cx="5899786" cy="5132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5B2FE0-C2FA-F902-01BF-E1E87204AD5A}"/>
              </a:ext>
            </a:extLst>
          </p:cNvPr>
          <p:cNvCxnSpPr>
            <a:cxnSpLocks/>
          </p:cNvCxnSpPr>
          <p:nvPr/>
        </p:nvCxnSpPr>
        <p:spPr>
          <a:xfrm flipV="1">
            <a:off x="7690814" y="4556945"/>
            <a:ext cx="2384936" cy="1918922"/>
          </a:xfrm>
          <a:prstGeom prst="straightConnector1">
            <a:avLst/>
          </a:prstGeom>
          <a:ln w="1047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B865685A-F994-D44F-D8A1-E22E4595EF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3702" y="4030138"/>
            <a:ext cx="6711025" cy="4506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2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3261</Words>
  <Application>Microsoft Office PowerPoint</Application>
  <PresentationFormat>사용자 지정</PresentationFormat>
  <Paragraphs>1207</Paragraphs>
  <Slides>63</Slides>
  <Notes>51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81" baseType="lpstr">
      <vt:lpstr>Apple SD Gothic Neo</vt:lpstr>
      <vt:lpstr>G마켓 산스 TTF Bold</vt:lpstr>
      <vt:lpstr>G마켓 산스 TTF Light</vt:lpstr>
      <vt:lpstr>G마켓 산스 TTF Medium</vt:lpstr>
      <vt:lpstr>Noto Sans KR</vt:lpstr>
      <vt:lpstr>TmonMonsori Black</vt:lpstr>
      <vt:lpstr>Tmon몬소리 Black</vt:lpstr>
      <vt:lpstr>나눔고딕</vt:lpstr>
      <vt:lpstr>맑은 고딕</vt:lpstr>
      <vt:lpstr>맑은 고딕</vt:lpstr>
      <vt:lpstr>타이포_씨고딕 180</vt:lpstr>
      <vt:lpstr>한컴 윤고딕 230</vt:lpstr>
      <vt:lpstr>Arial</vt:lpstr>
      <vt:lpstr>Calibri</vt:lpstr>
      <vt:lpstr>Montserrat Black</vt:lpstr>
      <vt:lpstr>Montserrat ExtraBold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우승우</cp:lastModifiedBy>
  <cp:revision>21</cp:revision>
  <dcterms:created xsi:type="dcterms:W3CDTF">2022-05-17T11:10:55Z</dcterms:created>
  <dcterms:modified xsi:type="dcterms:W3CDTF">2022-05-24T14:50:11Z</dcterms:modified>
</cp:coreProperties>
</file>